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4"/>
  </p:sldMasterIdLst>
  <p:notesMasterIdLst>
    <p:notesMasterId r:id="rId56"/>
  </p:notesMasterIdLst>
  <p:sldIdLst>
    <p:sldId id="256" r:id="rId5"/>
    <p:sldId id="257" r:id="rId6"/>
    <p:sldId id="260" r:id="rId7"/>
    <p:sldId id="261" r:id="rId8"/>
    <p:sldId id="262" r:id="rId9"/>
    <p:sldId id="285" r:id="rId10"/>
    <p:sldId id="287" r:id="rId11"/>
    <p:sldId id="263" r:id="rId12"/>
    <p:sldId id="286" r:id="rId13"/>
    <p:sldId id="301" r:id="rId14"/>
    <p:sldId id="296" r:id="rId15"/>
    <p:sldId id="302" r:id="rId16"/>
    <p:sldId id="303" r:id="rId17"/>
    <p:sldId id="304" r:id="rId18"/>
    <p:sldId id="289" r:id="rId19"/>
    <p:sldId id="284" r:id="rId20"/>
    <p:sldId id="300" r:id="rId21"/>
    <p:sldId id="298" r:id="rId22"/>
    <p:sldId id="297" r:id="rId23"/>
    <p:sldId id="299" r:id="rId24"/>
    <p:sldId id="282" r:id="rId25"/>
    <p:sldId id="281" r:id="rId26"/>
    <p:sldId id="292" r:id="rId27"/>
    <p:sldId id="258" r:id="rId28"/>
    <p:sldId id="264" r:id="rId29"/>
    <p:sldId id="278" r:id="rId30"/>
    <p:sldId id="279" r:id="rId31"/>
    <p:sldId id="267" r:id="rId32"/>
    <p:sldId id="268" r:id="rId33"/>
    <p:sldId id="269" r:id="rId34"/>
    <p:sldId id="270" r:id="rId35"/>
    <p:sldId id="306" r:id="rId36"/>
    <p:sldId id="272" r:id="rId37"/>
    <p:sldId id="307" r:id="rId38"/>
    <p:sldId id="308" r:id="rId39"/>
    <p:sldId id="309" r:id="rId40"/>
    <p:sldId id="310" r:id="rId41"/>
    <p:sldId id="273" r:id="rId42"/>
    <p:sldId id="274" r:id="rId43"/>
    <p:sldId id="305" r:id="rId44"/>
    <p:sldId id="275" r:id="rId45"/>
    <p:sldId id="283" r:id="rId46"/>
    <p:sldId id="290" r:id="rId47"/>
    <p:sldId id="291" r:id="rId48"/>
    <p:sldId id="288" r:id="rId49"/>
    <p:sldId id="293" r:id="rId50"/>
    <p:sldId id="294" r:id="rId51"/>
    <p:sldId id="295" r:id="rId52"/>
    <p:sldId id="276" r:id="rId53"/>
    <p:sldId id="277" r:id="rId54"/>
    <p:sldId id="280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52168-3633-400E-8441-5AD778FAB760}" v="63" dt="2024-01-10T20:20:03.374"/>
    <p1510:client id="{185C12A3-178B-47D6-9C7F-DB633D43EFA7}" v="57" dt="2024-01-09T12:58:51.204"/>
    <p1510:client id="{224CC9B6-A6C2-46C7-BBB9-C6A60C5C4540}" v="35" dt="2020-10-29T00:07:35.914"/>
    <p1510:client id="{36E8AE41-A240-4098-882C-CD6730B15FD5}" v="814" dt="2024-01-12T23:22:52.598"/>
    <p1510:client id="{3A8B5F1B-0F31-445A-AD1E-E1083CBF94AD}" v="8" dt="2024-01-11T10:38:21.641"/>
    <p1510:client id="{7F5C976F-C022-41EF-BC26-091FD9F191A2}" v="494" dt="2024-01-11T23:07:32.540"/>
    <p1510:client id="{BA7D00D1-3C5A-441D-953F-F0FD5F62029B}" v="822" dt="2024-01-13T23:01:53.681"/>
    <p1510:client id="{D165B9CD-330E-4D6E-B3FB-EB09E4B071F9}" v="3897" dt="2024-01-14T20:30:17.025"/>
    <p1510:client id="{DC5B7401-BE1E-4576-AC66-67E65B93D7B3}" v="457" dt="2024-01-13T13:28:21.15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93072" autoAdjust="0"/>
  </p:normalViewPr>
  <p:slideViewPr>
    <p:cSldViewPr snapToGrid="0" snapToObjects="1" showGuides="1">
      <p:cViewPr>
        <p:scale>
          <a:sx n="70" d="100"/>
          <a:sy n="70" d="100"/>
        </p:scale>
        <p:origin x="1008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1C228-C803-4AA2-BB43-064C9D08D2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72140-44F7-40CC-BD36-876992A34FF2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The</a:t>
          </a:r>
          <a:r>
            <a:rPr lang="en-US" dirty="0"/>
            <a:t> average </a:t>
          </a:r>
          <a:r>
            <a:rPr lang="en-US" dirty="0">
              <a:latin typeface="Calibri Light" panose="020F0302020204030204"/>
            </a:rPr>
            <a:t>Rrespondent's</a:t>
          </a:r>
          <a:r>
            <a:rPr lang="en-US" dirty="0"/>
            <a:t> age is 30.78</a:t>
          </a:r>
          <a:r>
            <a:rPr lang="en-US" dirty="0">
              <a:latin typeface="Calibri Light" panose="020F0302020204030204"/>
            </a:rPr>
            <a:t> years.</a:t>
          </a:r>
          <a:endParaRPr lang="en-US" dirty="0"/>
        </a:p>
      </dgm:t>
    </dgm:pt>
    <dgm:pt modelId="{82D7C3C3-E546-455E-B51A-EA0557F4DEE8}" type="parTrans" cxnId="{5FDD18DF-13F5-4879-B04E-D33F87159AF8}">
      <dgm:prSet/>
      <dgm:spPr/>
      <dgm:t>
        <a:bodyPr/>
        <a:lstStyle/>
        <a:p>
          <a:endParaRPr lang="en-US"/>
        </a:p>
      </dgm:t>
    </dgm:pt>
    <dgm:pt modelId="{DA743036-604C-4509-85D1-074C0ADE0844}" type="sibTrans" cxnId="{5FDD18DF-13F5-4879-B04E-D33F87159AF8}">
      <dgm:prSet/>
      <dgm:spPr/>
      <dgm:t>
        <a:bodyPr/>
        <a:lstStyle/>
        <a:p>
          <a:endParaRPr lang="en-US"/>
        </a:p>
      </dgm:t>
    </dgm:pt>
    <dgm:pt modelId="{BE4CC6D6-B4C6-4C35-9811-0E4EC76EB746}">
      <dgm:prSet/>
      <dgm:spPr/>
      <dgm:t>
        <a:bodyPr/>
        <a:lstStyle/>
        <a:p>
          <a:pPr rtl="0"/>
          <a:r>
            <a:rPr lang="en-US" dirty="0"/>
            <a:t>The median is 29</a:t>
          </a:r>
          <a:r>
            <a:rPr lang="en-US" dirty="0">
              <a:latin typeface="Calibri Light" panose="020F0302020204030204"/>
            </a:rPr>
            <a:t> years.</a:t>
          </a:r>
          <a:endParaRPr lang="en-US" dirty="0"/>
        </a:p>
      </dgm:t>
    </dgm:pt>
    <dgm:pt modelId="{31CFDB03-3002-4E1E-9177-2AEAAABB8175}" type="parTrans" cxnId="{DACCE78D-6282-437A-8E6C-6107A9D4CE69}">
      <dgm:prSet/>
      <dgm:spPr/>
      <dgm:t>
        <a:bodyPr/>
        <a:lstStyle/>
        <a:p>
          <a:endParaRPr lang="en-US"/>
        </a:p>
      </dgm:t>
    </dgm:pt>
    <dgm:pt modelId="{6981C737-9ADE-4AFB-9690-BA7076F9710A}" type="sibTrans" cxnId="{DACCE78D-6282-437A-8E6C-6107A9D4CE69}">
      <dgm:prSet/>
      <dgm:spPr/>
      <dgm:t>
        <a:bodyPr/>
        <a:lstStyle/>
        <a:p>
          <a:endParaRPr lang="en-US"/>
        </a:p>
      </dgm:t>
    </dgm:pt>
    <dgm:pt modelId="{53FE5BC4-CFDF-4A57-8910-3ADBD9669A2D}">
      <dgm:prSet/>
      <dgm:spPr/>
      <dgm:t>
        <a:bodyPr/>
        <a:lstStyle/>
        <a:p>
          <a:pPr rtl="0"/>
          <a:r>
            <a:rPr lang="en-US" dirty="0"/>
            <a:t>The first Quartile, Q1, has a value of 25</a:t>
          </a:r>
          <a:r>
            <a:rPr lang="en-US" dirty="0">
              <a:latin typeface="Calibri Light" panose="020F0302020204030204"/>
            </a:rPr>
            <a:t> years.</a:t>
          </a:r>
          <a:endParaRPr lang="en-US" dirty="0"/>
        </a:p>
      </dgm:t>
    </dgm:pt>
    <dgm:pt modelId="{06991CEE-B93D-49E3-96DF-3AC812627EBC}" type="parTrans" cxnId="{3EA4F488-9742-4486-A1B5-6DF068C57420}">
      <dgm:prSet/>
      <dgm:spPr/>
      <dgm:t>
        <a:bodyPr/>
        <a:lstStyle/>
        <a:p>
          <a:endParaRPr lang="en-US"/>
        </a:p>
      </dgm:t>
    </dgm:pt>
    <dgm:pt modelId="{6B45C65E-3D56-4889-9933-9C81A22E52D1}" type="sibTrans" cxnId="{3EA4F488-9742-4486-A1B5-6DF068C57420}">
      <dgm:prSet/>
      <dgm:spPr/>
      <dgm:t>
        <a:bodyPr/>
        <a:lstStyle/>
        <a:p>
          <a:endParaRPr lang="en-US"/>
        </a:p>
      </dgm:t>
    </dgm:pt>
    <dgm:pt modelId="{37823C4A-DF0B-4174-A48E-A4E14D0D0409}">
      <dgm:prSet/>
      <dgm:spPr/>
      <dgm:t>
        <a:bodyPr/>
        <a:lstStyle/>
        <a:p>
          <a:pPr rtl="0"/>
          <a:r>
            <a:rPr lang="en-US" dirty="0"/>
            <a:t>The third Quartile, Q3, has a value of </a:t>
          </a:r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35 years.</a:t>
          </a:r>
        </a:p>
      </dgm:t>
    </dgm:pt>
    <dgm:pt modelId="{B11C5F1C-FC8B-4315-B3F0-CC782BBF3FF9}" type="parTrans" cxnId="{0E9B83B0-6E5A-4994-BCBC-763CA19125B4}">
      <dgm:prSet/>
      <dgm:spPr/>
      <dgm:t>
        <a:bodyPr/>
        <a:lstStyle/>
        <a:p>
          <a:endParaRPr lang="en-US"/>
        </a:p>
      </dgm:t>
    </dgm:pt>
    <dgm:pt modelId="{FCD34017-E6B2-4FFB-B5CC-FE917D40B00A}" type="sibTrans" cxnId="{0E9B83B0-6E5A-4994-BCBC-763CA19125B4}">
      <dgm:prSet/>
      <dgm:spPr/>
      <dgm:t>
        <a:bodyPr/>
        <a:lstStyle/>
        <a:p>
          <a:endParaRPr lang="en-US"/>
        </a:p>
      </dgm:t>
    </dgm:pt>
    <dgm:pt modelId="{2B2C92FE-D910-47B7-A198-C7C064E2EB1C}">
      <dgm:prSet/>
      <dgm:spPr/>
      <dgm:t>
        <a:bodyPr/>
        <a:lstStyle/>
        <a:p>
          <a:r>
            <a:rPr lang="en-US" dirty="0"/>
            <a:t>To have full statistical properties concerning age, see Appendix - Age.</a:t>
          </a:r>
        </a:p>
      </dgm:t>
    </dgm:pt>
    <dgm:pt modelId="{1A608177-92F0-4FB6-B6E8-C18B3BBD594C}" type="parTrans" cxnId="{C3170764-937B-4698-B2FC-4CB24930A6C1}">
      <dgm:prSet/>
      <dgm:spPr/>
      <dgm:t>
        <a:bodyPr/>
        <a:lstStyle/>
        <a:p>
          <a:endParaRPr lang="en-US"/>
        </a:p>
      </dgm:t>
    </dgm:pt>
    <dgm:pt modelId="{C846FB43-DBF6-460F-9117-99B56AB76D86}" type="sibTrans" cxnId="{C3170764-937B-4698-B2FC-4CB24930A6C1}">
      <dgm:prSet/>
      <dgm:spPr/>
      <dgm:t>
        <a:bodyPr/>
        <a:lstStyle/>
        <a:p>
          <a:endParaRPr lang="en-US"/>
        </a:p>
      </dgm:t>
    </dgm:pt>
    <dgm:pt modelId="{9098BD6E-BF3D-43EF-9764-553317D27D13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Ages range from 16 to </a:t>
          </a:r>
          <a:r>
            <a:rPr lang="en-US" dirty="0">
              <a:latin typeface="Calibri Light" panose="020F0302020204030204"/>
            </a:rPr>
            <a:t>99 years.</a:t>
          </a:r>
        </a:p>
      </dgm:t>
    </dgm:pt>
    <dgm:pt modelId="{3384FF40-A1E3-4835-907C-A9EFD9FAD434}" type="parTrans" cxnId="{D3268FC2-197A-4937-8CFE-FF241F28A277}">
      <dgm:prSet/>
      <dgm:spPr/>
    </dgm:pt>
    <dgm:pt modelId="{D069B06C-4A66-4BE2-8160-A29674767258}" type="sibTrans" cxnId="{D3268FC2-197A-4937-8CFE-FF241F28A277}">
      <dgm:prSet/>
      <dgm:spPr/>
    </dgm:pt>
    <dgm:pt modelId="{50A10981-BF85-41D2-B847-592D1DB1622D}" type="pres">
      <dgm:prSet presAssocID="{4F21C228-C803-4AA2-BB43-064C9D08D255}" presName="diagram" presStyleCnt="0">
        <dgm:presLayoutVars>
          <dgm:dir/>
          <dgm:resizeHandles val="exact"/>
        </dgm:presLayoutVars>
      </dgm:prSet>
      <dgm:spPr/>
    </dgm:pt>
    <dgm:pt modelId="{781AA87E-8C57-4C5F-861E-1FFA11A653AC}" type="pres">
      <dgm:prSet presAssocID="{9098BD6E-BF3D-43EF-9764-553317D27D13}" presName="node" presStyleLbl="node1" presStyleIdx="0" presStyleCnt="6">
        <dgm:presLayoutVars>
          <dgm:bulletEnabled val="1"/>
        </dgm:presLayoutVars>
      </dgm:prSet>
      <dgm:spPr/>
    </dgm:pt>
    <dgm:pt modelId="{892D43BF-C850-41D8-9AB3-E54F23BFE97E}" type="pres">
      <dgm:prSet presAssocID="{D069B06C-4A66-4BE2-8160-A29674767258}" presName="sibTrans" presStyleCnt="0"/>
      <dgm:spPr/>
    </dgm:pt>
    <dgm:pt modelId="{D3CEE609-42CC-4EA4-BD7F-3613ED5AF43B}" type="pres">
      <dgm:prSet presAssocID="{D8772140-44F7-40CC-BD36-876992A34FF2}" presName="node" presStyleLbl="node1" presStyleIdx="1" presStyleCnt="6">
        <dgm:presLayoutVars>
          <dgm:bulletEnabled val="1"/>
        </dgm:presLayoutVars>
      </dgm:prSet>
      <dgm:spPr/>
    </dgm:pt>
    <dgm:pt modelId="{1435EE95-0CF4-4924-8E16-E33A06794C4D}" type="pres">
      <dgm:prSet presAssocID="{DA743036-604C-4509-85D1-074C0ADE0844}" presName="sibTrans" presStyleCnt="0"/>
      <dgm:spPr/>
    </dgm:pt>
    <dgm:pt modelId="{9846E05D-66CA-43F9-BED7-799E5C30D480}" type="pres">
      <dgm:prSet presAssocID="{BE4CC6D6-B4C6-4C35-9811-0E4EC76EB746}" presName="node" presStyleLbl="node1" presStyleIdx="2" presStyleCnt="6">
        <dgm:presLayoutVars>
          <dgm:bulletEnabled val="1"/>
        </dgm:presLayoutVars>
      </dgm:prSet>
      <dgm:spPr/>
    </dgm:pt>
    <dgm:pt modelId="{A7DE8631-0B1A-417E-9701-0E9AF1BDA6F1}" type="pres">
      <dgm:prSet presAssocID="{6981C737-9ADE-4AFB-9690-BA7076F9710A}" presName="sibTrans" presStyleCnt="0"/>
      <dgm:spPr/>
    </dgm:pt>
    <dgm:pt modelId="{5E3FEF78-62BE-4000-97B1-9D16680DB315}" type="pres">
      <dgm:prSet presAssocID="{53FE5BC4-CFDF-4A57-8910-3ADBD9669A2D}" presName="node" presStyleLbl="node1" presStyleIdx="3" presStyleCnt="6">
        <dgm:presLayoutVars>
          <dgm:bulletEnabled val="1"/>
        </dgm:presLayoutVars>
      </dgm:prSet>
      <dgm:spPr/>
    </dgm:pt>
    <dgm:pt modelId="{997788B9-A72C-46C8-A7AA-D67D1DBEEE53}" type="pres">
      <dgm:prSet presAssocID="{6B45C65E-3D56-4889-9933-9C81A22E52D1}" presName="sibTrans" presStyleCnt="0"/>
      <dgm:spPr/>
    </dgm:pt>
    <dgm:pt modelId="{1C69EDE6-5742-49A7-A566-DA291E74BA93}" type="pres">
      <dgm:prSet presAssocID="{37823C4A-DF0B-4174-A48E-A4E14D0D0409}" presName="node" presStyleLbl="node1" presStyleIdx="4" presStyleCnt="6">
        <dgm:presLayoutVars>
          <dgm:bulletEnabled val="1"/>
        </dgm:presLayoutVars>
      </dgm:prSet>
      <dgm:spPr/>
    </dgm:pt>
    <dgm:pt modelId="{1C10FA20-3E56-4DF6-8B97-EB3D4DF565D1}" type="pres">
      <dgm:prSet presAssocID="{FCD34017-E6B2-4FFB-B5CC-FE917D40B00A}" presName="sibTrans" presStyleCnt="0"/>
      <dgm:spPr/>
    </dgm:pt>
    <dgm:pt modelId="{BC30A738-209F-4FAA-95D8-DA22042BEB4C}" type="pres">
      <dgm:prSet presAssocID="{2B2C92FE-D910-47B7-A198-C7C064E2EB1C}" presName="node" presStyleLbl="node1" presStyleIdx="5" presStyleCnt="6">
        <dgm:presLayoutVars>
          <dgm:bulletEnabled val="1"/>
        </dgm:presLayoutVars>
      </dgm:prSet>
      <dgm:spPr/>
    </dgm:pt>
  </dgm:ptLst>
  <dgm:cxnLst>
    <dgm:cxn modelId="{B0052C1D-68DE-490D-A429-8C025BF56F51}" type="presOf" srcId="{2B2C92FE-D910-47B7-A198-C7C064E2EB1C}" destId="{BC30A738-209F-4FAA-95D8-DA22042BEB4C}" srcOrd="0" destOrd="0" presId="urn:microsoft.com/office/officeart/2005/8/layout/default"/>
    <dgm:cxn modelId="{CF3CBB22-55DF-4D60-B51A-B6B5439F47BD}" type="presOf" srcId="{4F21C228-C803-4AA2-BB43-064C9D08D255}" destId="{50A10981-BF85-41D2-B847-592D1DB1622D}" srcOrd="0" destOrd="0" presId="urn:microsoft.com/office/officeart/2005/8/layout/default"/>
    <dgm:cxn modelId="{C3170764-937B-4698-B2FC-4CB24930A6C1}" srcId="{4F21C228-C803-4AA2-BB43-064C9D08D255}" destId="{2B2C92FE-D910-47B7-A198-C7C064E2EB1C}" srcOrd="5" destOrd="0" parTransId="{1A608177-92F0-4FB6-B6E8-C18B3BBD594C}" sibTransId="{C846FB43-DBF6-460F-9117-99B56AB76D86}"/>
    <dgm:cxn modelId="{DB06DA44-F44A-4164-85C1-549CB63D2C84}" type="presOf" srcId="{BE4CC6D6-B4C6-4C35-9811-0E4EC76EB746}" destId="{9846E05D-66CA-43F9-BED7-799E5C30D480}" srcOrd="0" destOrd="0" presId="urn:microsoft.com/office/officeart/2005/8/layout/default"/>
    <dgm:cxn modelId="{2BA81D66-5DEB-4622-8528-E1586595CABD}" type="presOf" srcId="{53FE5BC4-CFDF-4A57-8910-3ADBD9669A2D}" destId="{5E3FEF78-62BE-4000-97B1-9D16680DB315}" srcOrd="0" destOrd="0" presId="urn:microsoft.com/office/officeart/2005/8/layout/default"/>
    <dgm:cxn modelId="{504B3A4F-9970-4CD1-AE38-9255304C9F83}" type="presOf" srcId="{9098BD6E-BF3D-43EF-9764-553317D27D13}" destId="{781AA87E-8C57-4C5F-861E-1FFA11A653AC}" srcOrd="0" destOrd="0" presId="urn:microsoft.com/office/officeart/2005/8/layout/default"/>
    <dgm:cxn modelId="{3EA4F488-9742-4486-A1B5-6DF068C57420}" srcId="{4F21C228-C803-4AA2-BB43-064C9D08D255}" destId="{53FE5BC4-CFDF-4A57-8910-3ADBD9669A2D}" srcOrd="3" destOrd="0" parTransId="{06991CEE-B93D-49E3-96DF-3AC812627EBC}" sibTransId="{6B45C65E-3D56-4889-9933-9C81A22E52D1}"/>
    <dgm:cxn modelId="{DACCE78D-6282-437A-8E6C-6107A9D4CE69}" srcId="{4F21C228-C803-4AA2-BB43-064C9D08D255}" destId="{BE4CC6D6-B4C6-4C35-9811-0E4EC76EB746}" srcOrd="2" destOrd="0" parTransId="{31CFDB03-3002-4E1E-9177-2AEAAABB8175}" sibTransId="{6981C737-9ADE-4AFB-9690-BA7076F9710A}"/>
    <dgm:cxn modelId="{0908F796-0DDB-4AF6-9136-29EFBDE8BE2E}" type="presOf" srcId="{D8772140-44F7-40CC-BD36-876992A34FF2}" destId="{D3CEE609-42CC-4EA4-BD7F-3613ED5AF43B}" srcOrd="0" destOrd="0" presId="urn:microsoft.com/office/officeart/2005/8/layout/default"/>
    <dgm:cxn modelId="{0E9B83B0-6E5A-4994-BCBC-763CA19125B4}" srcId="{4F21C228-C803-4AA2-BB43-064C9D08D255}" destId="{37823C4A-DF0B-4174-A48E-A4E14D0D0409}" srcOrd="4" destOrd="0" parTransId="{B11C5F1C-FC8B-4315-B3F0-CC782BBF3FF9}" sibTransId="{FCD34017-E6B2-4FFB-B5CC-FE917D40B00A}"/>
    <dgm:cxn modelId="{D3268FC2-197A-4937-8CFE-FF241F28A277}" srcId="{4F21C228-C803-4AA2-BB43-064C9D08D255}" destId="{9098BD6E-BF3D-43EF-9764-553317D27D13}" srcOrd="0" destOrd="0" parTransId="{3384FF40-A1E3-4835-907C-A9EFD9FAD434}" sibTransId="{D069B06C-4A66-4BE2-8160-A29674767258}"/>
    <dgm:cxn modelId="{5FDD18DF-13F5-4879-B04E-D33F87159AF8}" srcId="{4F21C228-C803-4AA2-BB43-064C9D08D255}" destId="{D8772140-44F7-40CC-BD36-876992A34FF2}" srcOrd="1" destOrd="0" parTransId="{82D7C3C3-E546-455E-B51A-EA0557F4DEE8}" sibTransId="{DA743036-604C-4509-85D1-074C0ADE0844}"/>
    <dgm:cxn modelId="{9956EDFA-D5A9-4DAB-A402-18279AF4E1AD}" type="presOf" srcId="{37823C4A-DF0B-4174-A48E-A4E14D0D0409}" destId="{1C69EDE6-5742-49A7-A566-DA291E74BA93}" srcOrd="0" destOrd="0" presId="urn:microsoft.com/office/officeart/2005/8/layout/default"/>
    <dgm:cxn modelId="{85D9E3D1-3D84-4FDA-B19D-FDF12000125E}" type="presParOf" srcId="{50A10981-BF85-41D2-B847-592D1DB1622D}" destId="{781AA87E-8C57-4C5F-861E-1FFA11A653AC}" srcOrd="0" destOrd="0" presId="urn:microsoft.com/office/officeart/2005/8/layout/default"/>
    <dgm:cxn modelId="{2EE310CD-1B95-41EE-A7AE-6A0014198D21}" type="presParOf" srcId="{50A10981-BF85-41D2-B847-592D1DB1622D}" destId="{892D43BF-C850-41D8-9AB3-E54F23BFE97E}" srcOrd="1" destOrd="0" presId="urn:microsoft.com/office/officeart/2005/8/layout/default"/>
    <dgm:cxn modelId="{3A85C40B-B90F-49B1-87A7-8CCC4C66E7B1}" type="presParOf" srcId="{50A10981-BF85-41D2-B847-592D1DB1622D}" destId="{D3CEE609-42CC-4EA4-BD7F-3613ED5AF43B}" srcOrd="2" destOrd="0" presId="urn:microsoft.com/office/officeart/2005/8/layout/default"/>
    <dgm:cxn modelId="{FB546E37-F5D8-47FF-9E9A-01B1C9F65AF3}" type="presParOf" srcId="{50A10981-BF85-41D2-B847-592D1DB1622D}" destId="{1435EE95-0CF4-4924-8E16-E33A06794C4D}" srcOrd="3" destOrd="0" presId="urn:microsoft.com/office/officeart/2005/8/layout/default"/>
    <dgm:cxn modelId="{F3BE05E9-A996-4E12-A647-CAAFE25FF5C9}" type="presParOf" srcId="{50A10981-BF85-41D2-B847-592D1DB1622D}" destId="{9846E05D-66CA-43F9-BED7-799E5C30D480}" srcOrd="4" destOrd="0" presId="urn:microsoft.com/office/officeart/2005/8/layout/default"/>
    <dgm:cxn modelId="{911C78A8-1460-4C42-B024-92430486B0A7}" type="presParOf" srcId="{50A10981-BF85-41D2-B847-592D1DB1622D}" destId="{A7DE8631-0B1A-417E-9701-0E9AF1BDA6F1}" srcOrd="5" destOrd="0" presId="urn:microsoft.com/office/officeart/2005/8/layout/default"/>
    <dgm:cxn modelId="{38FF2FCD-50EE-4546-B845-A3D0AD1D46D2}" type="presParOf" srcId="{50A10981-BF85-41D2-B847-592D1DB1622D}" destId="{5E3FEF78-62BE-4000-97B1-9D16680DB315}" srcOrd="6" destOrd="0" presId="urn:microsoft.com/office/officeart/2005/8/layout/default"/>
    <dgm:cxn modelId="{3CE32E0C-D618-4987-8AD6-9CE80FBD8346}" type="presParOf" srcId="{50A10981-BF85-41D2-B847-592D1DB1622D}" destId="{997788B9-A72C-46C8-A7AA-D67D1DBEEE53}" srcOrd="7" destOrd="0" presId="urn:microsoft.com/office/officeart/2005/8/layout/default"/>
    <dgm:cxn modelId="{67863530-20A3-460D-AC43-DD7C2532B0FD}" type="presParOf" srcId="{50A10981-BF85-41D2-B847-592D1DB1622D}" destId="{1C69EDE6-5742-49A7-A566-DA291E74BA93}" srcOrd="8" destOrd="0" presId="urn:microsoft.com/office/officeart/2005/8/layout/default"/>
    <dgm:cxn modelId="{706B7E36-DA96-4086-B2FA-CF3CCBC9F8E8}" type="presParOf" srcId="{50A10981-BF85-41D2-B847-592D1DB1622D}" destId="{1C10FA20-3E56-4DF6-8B97-EB3D4DF565D1}" srcOrd="9" destOrd="0" presId="urn:microsoft.com/office/officeart/2005/8/layout/default"/>
    <dgm:cxn modelId="{0546566F-7E0B-4578-AE82-267F37A47307}" type="presParOf" srcId="{50A10981-BF85-41D2-B847-592D1DB1622D}" destId="{BC30A738-209F-4FAA-95D8-DA22042BEB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A9034-B7A8-4EB4-9281-908EEEC452DF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C9C8C85-8B32-49A5-8F7C-6B9785D864E5}">
      <dgm:prSet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More than 10k are Professional developers vs 100 Non-Professional developers.</a:t>
          </a:r>
          <a:endParaRPr lang="en-US" dirty="0"/>
        </a:p>
      </dgm:t>
    </dgm:pt>
    <dgm:pt modelId="{21A3BA91-6928-43FA-AD06-4C77A45474FD}" type="parTrans" cxnId="{1A4D4341-775B-4062-8CA2-2684D8D6C59D}">
      <dgm:prSet/>
      <dgm:spPr/>
      <dgm:t>
        <a:bodyPr/>
        <a:lstStyle/>
        <a:p>
          <a:endParaRPr lang="en-US"/>
        </a:p>
      </dgm:t>
    </dgm:pt>
    <dgm:pt modelId="{55BE2DA8-1C83-430C-BE61-452CAE31B413}" type="sibTrans" cxnId="{1A4D4341-775B-4062-8CA2-2684D8D6C59D}">
      <dgm:prSet/>
      <dgm:spPr/>
      <dgm:t>
        <a:bodyPr/>
        <a:lstStyle/>
        <a:p>
          <a:endParaRPr lang="en-US"/>
        </a:p>
      </dgm:t>
    </dgm:pt>
    <dgm:pt modelId="{FC3A8F56-B5FE-4904-BCE8-41F3BF74FB1F}">
      <dgm:prSet/>
      <dgm:spPr/>
      <dgm:t>
        <a:bodyPr/>
        <a:lstStyle/>
        <a:p>
          <a:pPr rtl="0"/>
          <a:r>
            <a:rPr lang="en-US" dirty="0">
              <a:latin typeface="IBM Plex Sans SemiBold"/>
            </a:rPr>
            <a:t>The most represented Developer Type is the Full-Stack type</a:t>
          </a:r>
          <a:endParaRPr lang="en-US" dirty="0"/>
        </a:p>
      </dgm:t>
    </dgm:pt>
    <dgm:pt modelId="{CF70EDF0-8655-470E-BC70-18212F2CE031}" type="parTrans" cxnId="{A080F884-513C-49A8-B780-EE1C6B3F4E4E}">
      <dgm:prSet/>
      <dgm:spPr/>
      <dgm:t>
        <a:bodyPr/>
        <a:lstStyle/>
        <a:p>
          <a:endParaRPr lang="en-US"/>
        </a:p>
      </dgm:t>
    </dgm:pt>
    <dgm:pt modelId="{782ADBED-C6DD-41E0-B650-1377B224809D}" type="sibTrans" cxnId="{A080F884-513C-49A8-B780-EE1C6B3F4E4E}">
      <dgm:prSet/>
      <dgm:spPr/>
      <dgm:t>
        <a:bodyPr/>
        <a:lstStyle/>
        <a:p>
          <a:endParaRPr lang="en-US"/>
        </a:p>
      </dgm:t>
    </dgm:pt>
    <dgm:pt modelId="{9A7851E2-535C-4F92-8F30-C6E53B4D9E17}" type="pres">
      <dgm:prSet presAssocID="{69FA9034-B7A8-4EB4-9281-908EEEC452DF}" presName="Name0" presStyleCnt="0">
        <dgm:presLayoutVars>
          <dgm:dir/>
          <dgm:animLvl val="lvl"/>
          <dgm:resizeHandles val="exact"/>
        </dgm:presLayoutVars>
      </dgm:prSet>
      <dgm:spPr/>
    </dgm:pt>
    <dgm:pt modelId="{9597B1EF-6EEC-45B9-9E11-8749267275AB}" type="pres">
      <dgm:prSet presAssocID="{3C9C8C85-8B32-49A5-8F7C-6B9785D864E5}" presName="composite" presStyleCnt="0"/>
      <dgm:spPr/>
    </dgm:pt>
    <dgm:pt modelId="{E172365C-A746-4F62-B74D-CB3F4BC1A3C8}" type="pres">
      <dgm:prSet presAssocID="{3C9C8C85-8B32-49A5-8F7C-6B9785D864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CF67328-0AC6-4870-9166-835707832584}" type="pres">
      <dgm:prSet presAssocID="{3C9C8C85-8B32-49A5-8F7C-6B9785D864E5}" presName="desTx" presStyleLbl="alignAccFollowNode1" presStyleIdx="0" presStyleCnt="2">
        <dgm:presLayoutVars>
          <dgm:bulletEnabled val="1"/>
        </dgm:presLayoutVars>
      </dgm:prSet>
      <dgm:spPr/>
    </dgm:pt>
    <dgm:pt modelId="{8B9E14EF-C6B3-4872-A63C-C741DFAA07C1}" type="pres">
      <dgm:prSet presAssocID="{55BE2DA8-1C83-430C-BE61-452CAE31B413}" presName="space" presStyleCnt="0"/>
      <dgm:spPr/>
    </dgm:pt>
    <dgm:pt modelId="{19079E91-49A3-40F8-AF46-4ED4056347A1}" type="pres">
      <dgm:prSet presAssocID="{FC3A8F56-B5FE-4904-BCE8-41F3BF74FB1F}" presName="composite" presStyleCnt="0"/>
      <dgm:spPr/>
    </dgm:pt>
    <dgm:pt modelId="{B5467634-C729-4516-96FA-852960793469}" type="pres">
      <dgm:prSet presAssocID="{FC3A8F56-B5FE-4904-BCE8-41F3BF74FB1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DE0EA8A-0F5E-460E-A060-057238C050CD}" type="pres">
      <dgm:prSet presAssocID="{FC3A8F56-B5FE-4904-BCE8-41F3BF74FB1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F837516-DB01-446B-82C4-0627389A739F}" type="presOf" srcId="{FC3A8F56-B5FE-4904-BCE8-41F3BF74FB1F}" destId="{B5467634-C729-4516-96FA-852960793469}" srcOrd="0" destOrd="0" presId="urn:microsoft.com/office/officeart/2005/8/layout/hList1"/>
    <dgm:cxn modelId="{78436E22-F908-4D8B-AAFA-563C854ED784}" type="presOf" srcId="{69FA9034-B7A8-4EB4-9281-908EEEC452DF}" destId="{9A7851E2-535C-4F92-8F30-C6E53B4D9E17}" srcOrd="0" destOrd="0" presId="urn:microsoft.com/office/officeart/2005/8/layout/hList1"/>
    <dgm:cxn modelId="{40A5FE60-153F-466C-A428-46F63F763B63}" type="presOf" srcId="{3C9C8C85-8B32-49A5-8F7C-6B9785D864E5}" destId="{E172365C-A746-4F62-B74D-CB3F4BC1A3C8}" srcOrd="0" destOrd="0" presId="urn:microsoft.com/office/officeart/2005/8/layout/hList1"/>
    <dgm:cxn modelId="{1A4D4341-775B-4062-8CA2-2684D8D6C59D}" srcId="{69FA9034-B7A8-4EB4-9281-908EEEC452DF}" destId="{3C9C8C85-8B32-49A5-8F7C-6B9785D864E5}" srcOrd="0" destOrd="0" parTransId="{21A3BA91-6928-43FA-AD06-4C77A45474FD}" sibTransId="{55BE2DA8-1C83-430C-BE61-452CAE31B413}"/>
    <dgm:cxn modelId="{A080F884-513C-49A8-B780-EE1C6B3F4E4E}" srcId="{69FA9034-B7A8-4EB4-9281-908EEEC452DF}" destId="{FC3A8F56-B5FE-4904-BCE8-41F3BF74FB1F}" srcOrd="1" destOrd="0" parTransId="{CF70EDF0-8655-470E-BC70-18212F2CE031}" sibTransId="{782ADBED-C6DD-41E0-B650-1377B224809D}"/>
    <dgm:cxn modelId="{86901A2C-50F9-4281-8C8E-7F5D6EE85F43}" type="presParOf" srcId="{9A7851E2-535C-4F92-8F30-C6E53B4D9E17}" destId="{9597B1EF-6EEC-45B9-9E11-8749267275AB}" srcOrd="0" destOrd="0" presId="urn:microsoft.com/office/officeart/2005/8/layout/hList1"/>
    <dgm:cxn modelId="{16721AA1-44E8-4744-BB44-79D17ACB522F}" type="presParOf" srcId="{9597B1EF-6EEC-45B9-9E11-8749267275AB}" destId="{E172365C-A746-4F62-B74D-CB3F4BC1A3C8}" srcOrd="0" destOrd="0" presId="urn:microsoft.com/office/officeart/2005/8/layout/hList1"/>
    <dgm:cxn modelId="{C51CC48B-6E9F-49F8-808C-0FCA7CD394E0}" type="presParOf" srcId="{9597B1EF-6EEC-45B9-9E11-8749267275AB}" destId="{0CF67328-0AC6-4870-9166-835707832584}" srcOrd="1" destOrd="0" presId="urn:microsoft.com/office/officeart/2005/8/layout/hList1"/>
    <dgm:cxn modelId="{7B2D5989-4E8F-4203-B99F-7536F96D52B2}" type="presParOf" srcId="{9A7851E2-535C-4F92-8F30-C6E53B4D9E17}" destId="{8B9E14EF-C6B3-4872-A63C-C741DFAA07C1}" srcOrd="1" destOrd="0" presId="urn:microsoft.com/office/officeart/2005/8/layout/hList1"/>
    <dgm:cxn modelId="{AB17FAB8-F14E-40B3-81C3-6A689CC5714E}" type="presParOf" srcId="{9A7851E2-535C-4F92-8F30-C6E53B4D9E17}" destId="{19079E91-49A3-40F8-AF46-4ED4056347A1}" srcOrd="2" destOrd="0" presId="urn:microsoft.com/office/officeart/2005/8/layout/hList1"/>
    <dgm:cxn modelId="{15A61ECE-4298-451C-89C4-23DA535068FC}" type="presParOf" srcId="{19079E91-49A3-40F8-AF46-4ED4056347A1}" destId="{B5467634-C729-4516-96FA-852960793469}" srcOrd="0" destOrd="0" presId="urn:microsoft.com/office/officeart/2005/8/layout/hList1"/>
    <dgm:cxn modelId="{41A035A5-477E-4A56-8331-561F71A881E1}" type="presParOf" srcId="{19079E91-49A3-40F8-AF46-4ED4056347A1}" destId="{2DE0EA8A-0F5E-460E-A060-057238C050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FA9034-B7A8-4EB4-9281-908EEEC452DF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EED6D8E-CC1E-4F7F-900A-19823F8B962A}">
      <dgm:prSet/>
      <dgm:spPr/>
      <dgm:t>
        <a:bodyPr/>
        <a:lstStyle/>
        <a:p>
          <a:pPr rtl="0"/>
          <a:r>
            <a:rPr lang="en-US" dirty="0"/>
            <a:t>No </a:t>
          </a:r>
          <a:r>
            <a:rPr lang="en-US" dirty="0">
              <a:latin typeface="Calibri Light" panose="020F0302020204030204"/>
            </a:rPr>
            <a:t>linear relation exists</a:t>
          </a:r>
          <a:r>
            <a:rPr lang="en-US" dirty="0"/>
            <a:t> between the Number of Week Worked Hours and Age.</a:t>
          </a:r>
        </a:p>
      </dgm:t>
    </dgm:pt>
    <dgm:pt modelId="{8C08C544-FBDD-4FF9-B732-E575B79DDF17}" type="parTrans" cxnId="{695CF3FB-EB08-4D5D-A61C-3C94B7FA4B8A}">
      <dgm:prSet/>
      <dgm:spPr/>
      <dgm:t>
        <a:bodyPr/>
        <a:lstStyle/>
        <a:p>
          <a:endParaRPr lang="en-US"/>
        </a:p>
      </dgm:t>
    </dgm:pt>
    <dgm:pt modelId="{D2546562-46DE-483B-812C-97DCBE7DF49E}" type="sibTrans" cxnId="{695CF3FB-EB08-4D5D-A61C-3C94B7FA4B8A}">
      <dgm:prSet/>
      <dgm:spPr/>
      <dgm:t>
        <a:bodyPr/>
        <a:lstStyle/>
        <a:p>
          <a:endParaRPr lang="en-US"/>
        </a:p>
      </dgm:t>
    </dgm:pt>
    <dgm:pt modelId="{3C9C8C85-8B32-49A5-8F7C-6B9785D864E5}">
      <dgm:prSet/>
      <dgm:spPr/>
      <dgm:t>
        <a:bodyPr/>
        <a:lstStyle/>
        <a:p>
          <a:r>
            <a:rPr lang="en-US" dirty="0"/>
            <a:t>Pearson = 0.03 and p = 0.12e-3</a:t>
          </a:r>
        </a:p>
      </dgm:t>
    </dgm:pt>
    <dgm:pt modelId="{21A3BA91-6928-43FA-AD06-4C77A45474FD}" type="parTrans" cxnId="{1A4D4341-775B-4062-8CA2-2684D8D6C59D}">
      <dgm:prSet/>
      <dgm:spPr/>
      <dgm:t>
        <a:bodyPr/>
        <a:lstStyle/>
        <a:p>
          <a:endParaRPr lang="en-US"/>
        </a:p>
      </dgm:t>
    </dgm:pt>
    <dgm:pt modelId="{55BE2DA8-1C83-430C-BE61-452CAE31B413}" type="sibTrans" cxnId="{1A4D4341-775B-4062-8CA2-2684D8D6C59D}">
      <dgm:prSet/>
      <dgm:spPr/>
      <dgm:t>
        <a:bodyPr/>
        <a:lstStyle/>
        <a:p>
          <a:endParaRPr lang="en-US"/>
        </a:p>
      </dgm:t>
    </dgm:pt>
    <dgm:pt modelId="{FC3A8F56-B5FE-4904-BCE8-41F3BF74FB1F}">
      <dgm:prSet/>
      <dgm:spPr/>
      <dgm:t>
        <a:bodyPr/>
        <a:lstStyle/>
        <a:p>
          <a:pPr rtl="0"/>
          <a:r>
            <a:rPr lang="en-US" dirty="0">
              <a:latin typeface="IBM Plex Sans SemiBold"/>
            </a:rPr>
            <a:t>Most developers</a:t>
          </a:r>
          <a:r>
            <a:rPr lang="en-US" dirty="0"/>
            <a:t> spend only 10% of their time reviewing code.</a:t>
          </a:r>
        </a:p>
      </dgm:t>
    </dgm:pt>
    <dgm:pt modelId="{CF70EDF0-8655-470E-BC70-18212F2CE031}" type="parTrans" cxnId="{A080F884-513C-49A8-B780-EE1C6B3F4E4E}">
      <dgm:prSet/>
      <dgm:spPr/>
      <dgm:t>
        <a:bodyPr/>
        <a:lstStyle/>
        <a:p>
          <a:endParaRPr lang="en-US"/>
        </a:p>
      </dgm:t>
    </dgm:pt>
    <dgm:pt modelId="{782ADBED-C6DD-41E0-B650-1377B224809D}" type="sibTrans" cxnId="{A080F884-513C-49A8-B780-EE1C6B3F4E4E}">
      <dgm:prSet/>
      <dgm:spPr/>
      <dgm:t>
        <a:bodyPr/>
        <a:lstStyle/>
        <a:p>
          <a:endParaRPr lang="en-US"/>
        </a:p>
      </dgm:t>
    </dgm:pt>
    <dgm:pt modelId="{9A7851E2-535C-4F92-8F30-C6E53B4D9E17}" type="pres">
      <dgm:prSet presAssocID="{69FA9034-B7A8-4EB4-9281-908EEEC452DF}" presName="Name0" presStyleCnt="0">
        <dgm:presLayoutVars>
          <dgm:dir/>
          <dgm:animLvl val="lvl"/>
          <dgm:resizeHandles val="exact"/>
        </dgm:presLayoutVars>
      </dgm:prSet>
      <dgm:spPr/>
    </dgm:pt>
    <dgm:pt modelId="{0A5713E4-65E1-44C9-96CD-B79EAD8BD424}" type="pres">
      <dgm:prSet presAssocID="{AEED6D8E-CC1E-4F7F-900A-19823F8B962A}" presName="composite" presStyleCnt="0"/>
      <dgm:spPr/>
    </dgm:pt>
    <dgm:pt modelId="{8F672FAE-F8CD-4386-9621-30C1AC1B57E3}" type="pres">
      <dgm:prSet presAssocID="{AEED6D8E-CC1E-4F7F-900A-19823F8B96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E0A1B15-B22D-4C29-854D-EF4D2655BC96}" type="pres">
      <dgm:prSet presAssocID="{AEED6D8E-CC1E-4F7F-900A-19823F8B962A}" presName="desTx" presStyleLbl="alignAccFollowNode1" presStyleIdx="0" presStyleCnt="2">
        <dgm:presLayoutVars>
          <dgm:bulletEnabled val="1"/>
        </dgm:presLayoutVars>
      </dgm:prSet>
      <dgm:spPr/>
    </dgm:pt>
    <dgm:pt modelId="{AC0898AE-97BC-4220-88DA-9D1162D67146}" type="pres">
      <dgm:prSet presAssocID="{D2546562-46DE-483B-812C-97DCBE7DF49E}" presName="space" presStyleCnt="0"/>
      <dgm:spPr/>
    </dgm:pt>
    <dgm:pt modelId="{19079E91-49A3-40F8-AF46-4ED4056347A1}" type="pres">
      <dgm:prSet presAssocID="{FC3A8F56-B5FE-4904-BCE8-41F3BF74FB1F}" presName="composite" presStyleCnt="0"/>
      <dgm:spPr/>
    </dgm:pt>
    <dgm:pt modelId="{B5467634-C729-4516-96FA-852960793469}" type="pres">
      <dgm:prSet presAssocID="{FC3A8F56-B5FE-4904-BCE8-41F3BF74FB1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DE0EA8A-0F5E-460E-A060-057238C050CD}" type="pres">
      <dgm:prSet presAssocID="{FC3A8F56-B5FE-4904-BCE8-41F3BF74FB1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8436E22-F908-4D8B-AAFA-563C854ED784}" type="presOf" srcId="{69FA9034-B7A8-4EB4-9281-908EEEC452DF}" destId="{9A7851E2-535C-4F92-8F30-C6E53B4D9E17}" srcOrd="0" destOrd="0" presId="urn:microsoft.com/office/officeart/2005/8/layout/hList1"/>
    <dgm:cxn modelId="{8C06E438-051B-44E1-B10F-68E5942FC5BB}" type="presOf" srcId="{FC3A8F56-B5FE-4904-BCE8-41F3BF74FB1F}" destId="{B5467634-C729-4516-96FA-852960793469}" srcOrd="0" destOrd="0" presId="urn:microsoft.com/office/officeart/2005/8/layout/hList1"/>
    <dgm:cxn modelId="{1A4D4341-775B-4062-8CA2-2684D8D6C59D}" srcId="{AEED6D8E-CC1E-4F7F-900A-19823F8B962A}" destId="{3C9C8C85-8B32-49A5-8F7C-6B9785D864E5}" srcOrd="0" destOrd="0" parTransId="{21A3BA91-6928-43FA-AD06-4C77A45474FD}" sibTransId="{55BE2DA8-1C83-430C-BE61-452CAE31B413}"/>
    <dgm:cxn modelId="{67A6FB68-E5CE-43B2-BC20-601F2CE3D8EE}" type="presOf" srcId="{3C9C8C85-8B32-49A5-8F7C-6B9785D864E5}" destId="{3E0A1B15-B22D-4C29-854D-EF4D2655BC96}" srcOrd="0" destOrd="0" presId="urn:microsoft.com/office/officeart/2005/8/layout/hList1"/>
    <dgm:cxn modelId="{A080F884-513C-49A8-B780-EE1C6B3F4E4E}" srcId="{69FA9034-B7A8-4EB4-9281-908EEEC452DF}" destId="{FC3A8F56-B5FE-4904-BCE8-41F3BF74FB1F}" srcOrd="1" destOrd="0" parTransId="{CF70EDF0-8655-470E-BC70-18212F2CE031}" sibTransId="{782ADBED-C6DD-41E0-B650-1377B224809D}"/>
    <dgm:cxn modelId="{61183C8D-B259-4F6B-8248-2A4CFE3025FD}" type="presOf" srcId="{AEED6D8E-CC1E-4F7F-900A-19823F8B962A}" destId="{8F672FAE-F8CD-4386-9621-30C1AC1B57E3}" srcOrd="0" destOrd="0" presId="urn:microsoft.com/office/officeart/2005/8/layout/hList1"/>
    <dgm:cxn modelId="{695CF3FB-EB08-4D5D-A61C-3C94B7FA4B8A}" srcId="{69FA9034-B7A8-4EB4-9281-908EEEC452DF}" destId="{AEED6D8E-CC1E-4F7F-900A-19823F8B962A}" srcOrd="0" destOrd="0" parTransId="{8C08C544-FBDD-4FF9-B732-E575B79DDF17}" sibTransId="{D2546562-46DE-483B-812C-97DCBE7DF49E}"/>
    <dgm:cxn modelId="{D020FE58-0EB8-4451-B6F7-0546843D9A71}" type="presParOf" srcId="{9A7851E2-535C-4F92-8F30-C6E53B4D9E17}" destId="{0A5713E4-65E1-44C9-96CD-B79EAD8BD424}" srcOrd="0" destOrd="0" presId="urn:microsoft.com/office/officeart/2005/8/layout/hList1"/>
    <dgm:cxn modelId="{8CF6F209-DDC7-4BCD-AC3A-728C1342CA46}" type="presParOf" srcId="{0A5713E4-65E1-44C9-96CD-B79EAD8BD424}" destId="{8F672FAE-F8CD-4386-9621-30C1AC1B57E3}" srcOrd="0" destOrd="0" presId="urn:microsoft.com/office/officeart/2005/8/layout/hList1"/>
    <dgm:cxn modelId="{98C0992C-C4AC-426B-8AB6-4355A9A25EBC}" type="presParOf" srcId="{0A5713E4-65E1-44C9-96CD-B79EAD8BD424}" destId="{3E0A1B15-B22D-4C29-854D-EF4D2655BC96}" srcOrd="1" destOrd="0" presId="urn:microsoft.com/office/officeart/2005/8/layout/hList1"/>
    <dgm:cxn modelId="{89A396DD-56D4-4209-8994-8B1F6F99CBB5}" type="presParOf" srcId="{9A7851E2-535C-4F92-8F30-C6E53B4D9E17}" destId="{AC0898AE-97BC-4220-88DA-9D1162D67146}" srcOrd="1" destOrd="0" presId="urn:microsoft.com/office/officeart/2005/8/layout/hList1"/>
    <dgm:cxn modelId="{5ABB7ED0-E00F-4F61-B9C1-D98872142306}" type="presParOf" srcId="{9A7851E2-535C-4F92-8F30-C6E53B4D9E17}" destId="{19079E91-49A3-40F8-AF46-4ED4056347A1}" srcOrd="2" destOrd="0" presId="urn:microsoft.com/office/officeart/2005/8/layout/hList1"/>
    <dgm:cxn modelId="{EFD971EA-AD1A-4FA0-80A0-8C8F68716E81}" type="presParOf" srcId="{19079E91-49A3-40F8-AF46-4ED4056347A1}" destId="{B5467634-C729-4516-96FA-852960793469}" srcOrd="0" destOrd="0" presId="urn:microsoft.com/office/officeart/2005/8/layout/hList1"/>
    <dgm:cxn modelId="{37CA35D6-56FC-49D1-8986-F2C8B4914E11}" type="presParOf" srcId="{19079E91-49A3-40F8-AF46-4ED4056347A1}" destId="{2DE0EA8A-0F5E-460E-A060-057238C050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AA87E-8C57-4C5F-861E-1FFA11A653AC}">
      <dsp:nvSpPr>
        <dsp:cNvPr id="0" name=""/>
        <dsp:cNvSpPr/>
      </dsp:nvSpPr>
      <dsp:spPr>
        <a:xfrm>
          <a:off x="798544" y="2575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  <a:latin typeface="Calibri"/>
              <a:cs typeface="Calibri"/>
            </a:rPr>
            <a:t>Ages range from 16 to </a:t>
          </a:r>
          <a:r>
            <a:rPr lang="en-US" sz="1500" kern="1200" dirty="0">
              <a:latin typeface="Calibri Light" panose="020F0302020204030204"/>
            </a:rPr>
            <a:t>99 years.</a:t>
          </a:r>
        </a:p>
      </dsp:txBody>
      <dsp:txXfrm>
        <a:off x="798544" y="2575"/>
        <a:ext cx="1839718" cy="1103831"/>
      </dsp:txXfrm>
    </dsp:sp>
    <dsp:sp modelId="{D3CEE609-42CC-4EA4-BD7F-3613ED5AF43B}">
      <dsp:nvSpPr>
        <dsp:cNvPr id="0" name=""/>
        <dsp:cNvSpPr/>
      </dsp:nvSpPr>
      <dsp:spPr>
        <a:xfrm>
          <a:off x="2822235" y="2575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The</a:t>
          </a:r>
          <a:r>
            <a:rPr lang="en-US" sz="1500" kern="1200" dirty="0"/>
            <a:t> average </a:t>
          </a:r>
          <a:r>
            <a:rPr lang="en-US" sz="1500" kern="1200" dirty="0">
              <a:latin typeface="Calibri Light" panose="020F0302020204030204"/>
            </a:rPr>
            <a:t>Rrespondent's</a:t>
          </a:r>
          <a:r>
            <a:rPr lang="en-US" sz="1500" kern="1200" dirty="0"/>
            <a:t> age is 30.78</a:t>
          </a:r>
          <a:r>
            <a:rPr lang="en-US" sz="1500" kern="1200" dirty="0">
              <a:latin typeface="Calibri Light" panose="020F0302020204030204"/>
            </a:rPr>
            <a:t> years.</a:t>
          </a:r>
          <a:endParaRPr lang="en-US" sz="1500" kern="1200" dirty="0"/>
        </a:p>
      </dsp:txBody>
      <dsp:txXfrm>
        <a:off x="2822235" y="2575"/>
        <a:ext cx="1839718" cy="1103831"/>
      </dsp:txXfrm>
    </dsp:sp>
    <dsp:sp modelId="{9846E05D-66CA-43F9-BED7-799E5C30D480}">
      <dsp:nvSpPr>
        <dsp:cNvPr id="0" name=""/>
        <dsp:cNvSpPr/>
      </dsp:nvSpPr>
      <dsp:spPr>
        <a:xfrm>
          <a:off x="798544" y="1290378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median is 29</a:t>
          </a:r>
          <a:r>
            <a:rPr lang="en-US" sz="1500" kern="1200" dirty="0">
              <a:latin typeface="Calibri Light" panose="020F0302020204030204"/>
            </a:rPr>
            <a:t> years.</a:t>
          </a:r>
          <a:endParaRPr lang="en-US" sz="1500" kern="1200" dirty="0"/>
        </a:p>
      </dsp:txBody>
      <dsp:txXfrm>
        <a:off x="798544" y="1290378"/>
        <a:ext cx="1839718" cy="1103831"/>
      </dsp:txXfrm>
    </dsp:sp>
    <dsp:sp modelId="{5E3FEF78-62BE-4000-97B1-9D16680DB315}">
      <dsp:nvSpPr>
        <dsp:cNvPr id="0" name=""/>
        <dsp:cNvSpPr/>
      </dsp:nvSpPr>
      <dsp:spPr>
        <a:xfrm>
          <a:off x="2822235" y="1290378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first Quartile, Q1, has a value of 25</a:t>
          </a:r>
          <a:r>
            <a:rPr lang="en-US" sz="1500" kern="1200" dirty="0">
              <a:latin typeface="Calibri Light" panose="020F0302020204030204"/>
            </a:rPr>
            <a:t> years.</a:t>
          </a:r>
          <a:endParaRPr lang="en-US" sz="1500" kern="1200" dirty="0"/>
        </a:p>
      </dsp:txBody>
      <dsp:txXfrm>
        <a:off x="2822235" y="1290378"/>
        <a:ext cx="1839718" cy="1103831"/>
      </dsp:txXfrm>
    </dsp:sp>
    <dsp:sp modelId="{1C69EDE6-5742-49A7-A566-DA291E74BA93}">
      <dsp:nvSpPr>
        <dsp:cNvPr id="0" name=""/>
        <dsp:cNvSpPr/>
      </dsp:nvSpPr>
      <dsp:spPr>
        <a:xfrm>
          <a:off x="798544" y="2578181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third Quartile, Q3, has a value of </a:t>
          </a:r>
          <a:r>
            <a:rPr lang="en-US" sz="15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35 years.</a:t>
          </a:r>
        </a:p>
      </dsp:txBody>
      <dsp:txXfrm>
        <a:off x="798544" y="2578181"/>
        <a:ext cx="1839718" cy="1103831"/>
      </dsp:txXfrm>
    </dsp:sp>
    <dsp:sp modelId="{BC30A738-209F-4FAA-95D8-DA22042BEB4C}">
      <dsp:nvSpPr>
        <dsp:cNvPr id="0" name=""/>
        <dsp:cNvSpPr/>
      </dsp:nvSpPr>
      <dsp:spPr>
        <a:xfrm>
          <a:off x="2822235" y="2578181"/>
          <a:ext cx="1839718" cy="1103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have full statistical properties concerning age, see Appendix - Age.</a:t>
          </a:r>
        </a:p>
      </dsp:txBody>
      <dsp:txXfrm>
        <a:off x="2822235" y="2578181"/>
        <a:ext cx="1839718" cy="1103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2365C-A746-4F62-B74D-CB3F4BC1A3C8}">
      <dsp:nvSpPr>
        <dsp:cNvPr id="0" name=""/>
        <dsp:cNvSpPr/>
      </dsp:nvSpPr>
      <dsp:spPr>
        <a:xfrm>
          <a:off x="43" y="705177"/>
          <a:ext cx="4180870" cy="16434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entury Gothic" panose="020B0502020202020204"/>
            </a:rPr>
            <a:t>More than 10k are Professional developers vs 100 Non-Professional developers.</a:t>
          </a:r>
          <a:endParaRPr lang="en-US" sz="2600" kern="1200" dirty="0"/>
        </a:p>
      </dsp:txBody>
      <dsp:txXfrm>
        <a:off x="43" y="705177"/>
        <a:ext cx="4180870" cy="1643487"/>
      </dsp:txXfrm>
    </dsp:sp>
    <dsp:sp modelId="{0CF67328-0AC6-4870-9166-835707832584}">
      <dsp:nvSpPr>
        <dsp:cNvPr id="0" name=""/>
        <dsp:cNvSpPr/>
      </dsp:nvSpPr>
      <dsp:spPr>
        <a:xfrm>
          <a:off x="43" y="2348664"/>
          <a:ext cx="4180870" cy="11419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67634-C729-4516-96FA-852960793469}">
      <dsp:nvSpPr>
        <dsp:cNvPr id="0" name=""/>
        <dsp:cNvSpPr/>
      </dsp:nvSpPr>
      <dsp:spPr>
        <a:xfrm>
          <a:off x="4766235" y="705177"/>
          <a:ext cx="4180870" cy="16434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IBM Plex Sans SemiBold"/>
            </a:rPr>
            <a:t>The most represented Developer Type is the Full-Stack type</a:t>
          </a:r>
          <a:endParaRPr lang="en-US" sz="2600" kern="1200" dirty="0"/>
        </a:p>
      </dsp:txBody>
      <dsp:txXfrm>
        <a:off x="4766235" y="705177"/>
        <a:ext cx="4180870" cy="1643487"/>
      </dsp:txXfrm>
    </dsp:sp>
    <dsp:sp modelId="{2DE0EA8A-0F5E-460E-A060-057238C050CD}">
      <dsp:nvSpPr>
        <dsp:cNvPr id="0" name=""/>
        <dsp:cNvSpPr/>
      </dsp:nvSpPr>
      <dsp:spPr>
        <a:xfrm>
          <a:off x="4766235" y="2348664"/>
          <a:ext cx="4180870" cy="11419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72FAE-F8CD-4386-9621-30C1AC1B57E3}">
      <dsp:nvSpPr>
        <dsp:cNvPr id="0" name=""/>
        <dsp:cNvSpPr/>
      </dsp:nvSpPr>
      <dsp:spPr>
        <a:xfrm>
          <a:off x="49" y="257677"/>
          <a:ext cx="4734264" cy="18606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 </a:t>
          </a:r>
          <a:r>
            <a:rPr lang="en-US" sz="2900" kern="1200" dirty="0">
              <a:latin typeface="Calibri Light" panose="020F0302020204030204"/>
            </a:rPr>
            <a:t>linear relation exists</a:t>
          </a:r>
          <a:r>
            <a:rPr lang="en-US" sz="2900" kern="1200" dirty="0"/>
            <a:t> between the Number of Week Worked Hours and Age.</a:t>
          </a:r>
        </a:p>
      </dsp:txBody>
      <dsp:txXfrm>
        <a:off x="49" y="257677"/>
        <a:ext cx="4734264" cy="1860627"/>
      </dsp:txXfrm>
    </dsp:sp>
    <dsp:sp modelId="{3E0A1B15-B22D-4C29-854D-EF4D2655BC96}">
      <dsp:nvSpPr>
        <dsp:cNvPr id="0" name=""/>
        <dsp:cNvSpPr/>
      </dsp:nvSpPr>
      <dsp:spPr>
        <a:xfrm>
          <a:off x="49" y="2118304"/>
          <a:ext cx="4734264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Pearson = 0.03 and p = 0.12e-3</a:t>
          </a:r>
        </a:p>
      </dsp:txBody>
      <dsp:txXfrm>
        <a:off x="49" y="2118304"/>
        <a:ext cx="4734264" cy="1273680"/>
      </dsp:txXfrm>
    </dsp:sp>
    <dsp:sp modelId="{B5467634-C729-4516-96FA-852960793469}">
      <dsp:nvSpPr>
        <dsp:cNvPr id="0" name=""/>
        <dsp:cNvSpPr/>
      </dsp:nvSpPr>
      <dsp:spPr>
        <a:xfrm>
          <a:off x="5397111" y="257677"/>
          <a:ext cx="4734264" cy="18606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IBM Plex Sans SemiBold"/>
            </a:rPr>
            <a:t>Most developers</a:t>
          </a:r>
          <a:r>
            <a:rPr lang="en-US" sz="2900" kern="1200" dirty="0"/>
            <a:t> spend only 10% of their time reviewing code.</a:t>
          </a:r>
        </a:p>
      </dsp:txBody>
      <dsp:txXfrm>
        <a:off x="5397111" y="257677"/>
        <a:ext cx="4734264" cy="1860627"/>
      </dsp:txXfrm>
    </dsp:sp>
    <dsp:sp modelId="{2DE0EA8A-0F5E-460E-A060-057238C050CD}">
      <dsp:nvSpPr>
        <dsp:cNvPr id="0" name=""/>
        <dsp:cNvSpPr/>
      </dsp:nvSpPr>
      <dsp:spPr>
        <a:xfrm>
          <a:off x="5397111" y="2118304"/>
          <a:ext cx="4734264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0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8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28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63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815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6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3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7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5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5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7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3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0.png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image" Target="../media/image45.png"/><Relationship Id="rId34" Type="http://schemas.openxmlformats.org/officeDocument/2006/relationships/customXml" Target="../ink/ink2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7.xml"/><Relationship Id="rId25" Type="http://schemas.openxmlformats.org/officeDocument/2006/relationships/customXml" Target="../ink/ink13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image" Target="../media/image6.jpe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image" Target="../media/image7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9.xml"/><Relationship Id="rId9" Type="http://schemas.openxmlformats.org/officeDocument/2006/relationships/customXml" Target="../ink/ink3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8.png"/><Relationship Id="rId18" Type="http://schemas.openxmlformats.org/officeDocument/2006/relationships/customXml" Target="../ink/ink32.xml"/><Relationship Id="rId7" Type="http://schemas.openxmlformats.org/officeDocument/2006/relationships/image" Target="../media/image50.png"/><Relationship Id="rId12" Type="http://schemas.openxmlformats.org/officeDocument/2006/relationships/customXml" Target="../ink/ink27.xml"/><Relationship Id="rId17" Type="http://schemas.openxmlformats.org/officeDocument/2006/relationships/customXml" Target="../ink/ink31.xml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29.xml"/><Relationship Id="rId10" Type="http://schemas.openxmlformats.org/officeDocument/2006/relationships/customXml" Target="../ink/ink26.xml"/><Relationship Id="rId19" Type="http://schemas.openxmlformats.org/officeDocument/2006/relationships/image" Target="../media/image7.jpeg"/><Relationship Id="rId9" Type="http://schemas.openxmlformats.org/officeDocument/2006/relationships/customXml" Target="../ink/ink25.xml"/><Relationship Id="rId14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u2.ca.analytics.ibm/bi/,perspective=dashboard&amp;pathRef=.my_folders%2FCapstone%2BProject&amp;action=view&amp;mode=dashboard&amp;subView=model10000018cd6c966a9_00000000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708" y="2100329"/>
            <a:ext cx="5181600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D3D3D3"/>
                </a:solidFill>
                <a:latin typeface="IBM Plex Mono SemiBold"/>
              </a:rPr>
              <a:t>Analysis of the 2019 </a:t>
            </a:r>
            <a:r>
              <a:rPr lang="en-US" dirty="0" err="1">
                <a:solidFill>
                  <a:srgbClr val="D3D3D3"/>
                </a:solidFill>
                <a:latin typeface="IBM Plex Mono SemiBold"/>
              </a:rPr>
              <a:t>StackOverflow</a:t>
            </a:r>
            <a:r>
              <a:rPr lang="en-US" dirty="0">
                <a:solidFill>
                  <a:srgbClr val="D3D3D3"/>
                </a:solidFill>
                <a:latin typeface="IBM Plex Mono SemiBold"/>
              </a:rPr>
              <a:t>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3559" y="3788179"/>
            <a:ext cx="5181600" cy="132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Alejandro Segovia Mera</a:t>
            </a:r>
          </a:p>
          <a:p>
            <a:pPr marL="0" indent="0">
              <a:buNone/>
            </a:pPr>
            <a:r>
              <a:rPr lang="en-US" dirty="0"/>
              <a:t>01/14/2024</a:t>
            </a:r>
            <a:endParaRPr lang="en-US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5C7DB78-3FCF-E017-318B-6C9BFB546E1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5982" y="1812770"/>
            <a:ext cx="5636713" cy="33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50E05-2D3D-82E8-817F-00B2FF0E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C671-260B-20DE-634B-EB5672A97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D3D3D3"/>
                </a:solidFill>
                <a:latin typeface="IBM Plex Mono SemiBold"/>
              </a:rPr>
              <a:t>B)REMOTE WORK</a:t>
            </a:r>
            <a:endParaRPr lang="en-US" dirty="0">
              <a:solidFill>
                <a:srgbClr val="D3D3D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FA59-C969-F9A0-5F10-3A4B11E41C3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70691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493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DE81-AB37-53BE-C759-63856B6D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A2C5-EE65-B81F-5892-6302B847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4" y="4175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 err="1"/>
              <a:t>REMOTe</a:t>
            </a:r>
            <a:r>
              <a:rPr lang="en-US" dirty="0"/>
              <a:t> work by dependents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3FC8-93D8-A1EF-AA90-6BC7F91EF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F8C2D-0913-E43A-011E-96FC870F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5" y="1366480"/>
            <a:ext cx="10908081" cy="51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33A5-7EBA-27DF-412B-A1385553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6416-4AE8-0CEE-47AB-994E278A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4" y="4175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 err="1"/>
              <a:t>REMOTe</a:t>
            </a:r>
            <a:r>
              <a:rPr lang="en-US" dirty="0"/>
              <a:t> work by dependents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7E55-4E3D-301E-DD5D-3E849D8F3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894" y="1710802"/>
            <a:ext cx="10857847" cy="3672845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Most of the respondents work remotely less than once per month or Never.</a:t>
            </a:r>
            <a:endParaRPr lang="en-US" sz="28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Among the respondents who go often to the workplace, the ones who don't have dependents are very numerous.</a:t>
            </a: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The more respondents work remotely, the more the difference between the  ones who have dependents and the ones who don't have, declines.</a:t>
            </a:r>
          </a:p>
        </p:txBody>
      </p:sp>
    </p:spTree>
    <p:extLst>
      <p:ext uri="{BB962C8B-B14F-4D97-AF65-F5344CB8AC3E}">
        <p14:creationId xmlns:p14="http://schemas.microsoft.com/office/powerpoint/2010/main" val="32013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4DDF-3D82-A724-DE01-CD913DBF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93C2-E381-E756-FE23-6F64877D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4" y="4175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Coding as a hobby by dependents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2CEA-9DF6-60FD-D0B7-49968DA03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5447AD-C4AA-4B82-9929-E6226885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9" y="1465760"/>
            <a:ext cx="11397801" cy="49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8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2FDB-5ED7-1D51-4953-42D144209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97BE-B849-9D9E-B116-9811606D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4" y="4175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Coding as a hobby by dependents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8D5F-72C4-1653-98C8-92E501940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894" y="1710802"/>
            <a:ext cx="11087491" cy="3672845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Most of the respondents code as a hobby.</a:t>
            </a:r>
            <a:endParaRPr lang="es-MX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The existence of "Dependents" is not an important factor on whether they code as a hobby or not.</a:t>
            </a: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However, people who don't have dependents and code as a hobby, are more numerous (60.2 %) that the ones who have dependents (39.8%).</a:t>
            </a:r>
          </a:p>
        </p:txBody>
      </p:sp>
    </p:spTree>
    <p:extLst>
      <p:ext uri="{BB962C8B-B14F-4D97-AF65-F5344CB8AC3E}">
        <p14:creationId xmlns:p14="http://schemas.microsoft.com/office/powerpoint/2010/main" val="370983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667CD-D974-95B6-D304-3C12C164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2FD3-6A01-76B8-33C0-E986BCB6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117228"/>
            <a:ext cx="8825657" cy="19156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D3D3D3"/>
                </a:solidFill>
                <a:latin typeface="IBM Plex Mono SemiBold"/>
              </a:rPr>
              <a:t>C)Compensation information by age and gender </a:t>
            </a:r>
            <a:endParaRPr lang="en-US" dirty="0">
              <a:solidFill>
                <a:srgbClr val="D3D3D3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530B1C-BF65-AFBC-D556-63684E88B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506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14569B-305B-EE06-FDF0-F4931D88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D5E1-3C4F-4140-C5A0-621BC973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ANNUAL COMPENSATIONS BY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97813-2911-4B06-A126-1606121AC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5923" y="2014094"/>
            <a:ext cx="6363333" cy="39107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sz="2400" dirty="0"/>
              <a:t>Median Annual Compensations (MAC) range from 8.7k$ to 175k$.</a:t>
            </a:r>
          </a:p>
          <a:p>
            <a:pPr marL="342900" indent="-342900"/>
            <a:r>
              <a:rPr lang="en-US" sz="2400" dirty="0"/>
              <a:t>Ages range from 16 to 99 years.</a:t>
            </a:r>
            <a:endParaRPr lang="en-US" sz="2400">
              <a:ea typeface="Calibri"/>
              <a:cs typeface="Calibri"/>
            </a:endParaRPr>
          </a:p>
          <a:p>
            <a:pPr marL="342900" indent="-342900"/>
            <a:r>
              <a:rPr lang="en-US" sz="2400" dirty="0"/>
              <a:t> MAC are linearly related to age (Pearson = 0.88, p = 3.29e-19).</a:t>
            </a:r>
          </a:p>
          <a:p>
            <a:pPr marL="0" indent="0">
              <a:buNone/>
            </a:pPr>
            <a:endParaRPr lang="en-US" sz="2400" dirty="0"/>
          </a:p>
          <a:p>
            <a:pPr marL="342900" indent="-342900"/>
            <a:r>
              <a:rPr lang="en-US" sz="2400" dirty="0"/>
              <a:t>For a detailed statistical understanding, see Appendix.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721316-963E-4E4C-3D72-7B0FF14E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2" y="1899019"/>
            <a:ext cx="5367553" cy="3924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2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E23B76-8715-D4B7-A9FD-067EDF32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8883-8257-1066-F3A1-0F1659E7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13" y="87682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>
                <a:latin typeface="+mj-lt"/>
                <a:ea typeface="+mj-ea"/>
                <a:cs typeface="+mj-cs"/>
              </a:rPr>
              <a:t>ANNUAL COMPENSATIONS BY </a:t>
            </a:r>
            <a:r>
              <a:rPr lang="en-US"/>
              <a:t>GENDER</a:t>
            </a:r>
            <a:endParaRPr lang="en-US" b="0" i="0" kern="1200"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5E0A37-DE95-069D-680F-BC3A26F1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283" y="2052918"/>
            <a:ext cx="525115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Women tend to earn more compensations than men.</a:t>
            </a:r>
          </a:p>
          <a:p>
            <a:pPr>
              <a:buClr>
                <a:srgbClr val="8AD0D6"/>
              </a:buClr>
            </a:pPr>
            <a:r>
              <a:rPr lang="en-US" sz="3600" dirty="0"/>
              <a:t>More Developer Types are represented by men compared to women.</a:t>
            </a:r>
            <a:endParaRPr lang="en-US" sz="3600" dirty="0">
              <a:ea typeface="Calibri"/>
              <a:cs typeface="Calibri"/>
            </a:endParaRP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843A1E0-4201-EC9E-7333-83D986E9A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7" b="12"/>
          <a:stretch/>
        </p:blipFill>
        <p:spPr>
          <a:xfrm>
            <a:off x="438369" y="1287095"/>
            <a:ext cx="6117534" cy="25089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9A8BA3-032F-F0E0-4A4C-00B0DE925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28"/>
          <a:stretch/>
        </p:blipFill>
        <p:spPr>
          <a:xfrm>
            <a:off x="438369" y="4158864"/>
            <a:ext cx="6117534" cy="25510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79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50E05-2D3D-82E8-817F-00B2FF0E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C671-260B-20DE-634B-EB5672A97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D3D3D3"/>
                </a:solidFill>
                <a:latin typeface="IBM Plex Mono SemiBold"/>
              </a:rPr>
              <a:t>D)Developer Type</a:t>
            </a:r>
            <a:endParaRPr lang="en-US" dirty="0">
              <a:solidFill>
                <a:srgbClr val="D3D3D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FA59-C969-F9A0-5F10-3A4B11E41C3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70691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302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E592B-857F-17A8-E88A-412C9133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4DB8-5AAF-6493-20C2-370CC53C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Type of Developers</a:t>
            </a:r>
          </a:p>
        </p:txBody>
      </p:sp>
      <p:pic>
        <p:nvPicPr>
          <p:cNvPr id="27" name="Marcador de contenido 26">
            <a:extLst>
              <a:ext uri="{FF2B5EF4-FFF2-40B4-BE49-F238E27FC236}">
                <a16:creationId xmlns:a16="http://schemas.microsoft.com/office/drawing/2014/main" id="{7D664BA5-4934-6F62-D77E-EDD3A12D7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1904" y="2248539"/>
            <a:ext cx="6096000" cy="3197358"/>
          </a:xfr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F847445-C873-690A-0B21-E9D522B5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3" y="2503433"/>
            <a:ext cx="5892085" cy="23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0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5723" y="1329890"/>
            <a:ext cx="4396339" cy="4195763"/>
          </a:xfrm>
        </p:spPr>
        <p:txBody>
          <a:bodyPr>
            <a:noAutofit/>
          </a:bodyPr>
          <a:lstStyle/>
          <a:p>
            <a:r>
              <a:rPr lang="en-US" sz="2000" dirty="0"/>
              <a:t>Executive Summary</a:t>
            </a:r>
            <a:endParaRPr lang="es-MX">
              <a:ea typeface="Calibri" panose="020F0502020204030204"/>
              <a:cs typeface="Calibri" panose="020F0502020204030204"/>
            </a:endParaRPr>
          </a:p>
          <a:p>
            <a:r>
              <a:rPr lang="en-US" sz="2000" dirty="0"/>
              <a:t>Introduction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000" dirty="0"/>
              <a:t>Methodology</a:t>
            </a:r>
            <a:endParaRPr lang="en-US" sz="20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Results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AutoNum type="arabicParenR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Information about respondents</a:t>
            </a:r>
          </a:p>
          <a:p>
            <a:pPr marL="1257300" lvl="2" indent="-342900">
              <a:buClr>
                <a:srgbClr val="FFFFFF"/>
              </a:buClr>
              <a:buAutoNum type="alphaLcParenR"/>
            </a:pPr>
            <a:r>
              <a:rPr lang="en-US" sz="2000" dirty="0">
                <a:ea typeface="Calibri"/>
                <a:cs typeface="Calibri"/>
              </a:rPr>
              <a:t>Age of Respondents</a:t>
            </a:r>
          </a:p>
          <a:p>
            <a:pPr marL="1257300" lvl="2" indent="-342900">
              <a:buClr>
                <a:srgbClr val="FFFFFF"/>
              </a:buClr>
              <a:buAutoNum type="alphaLcParenR"/>
            </a:pPr>
            <a:r>
              <a:rPr lang="en-US" sz="2000" dirty="0">
                <a:ea typeface="Calibri"/>
                <a:cs typeface="Calibri"/>
              </a:rPr>
              <a:t>Remote Work</a:t>
            </a:r>
            <a:endParaRPr lang="en-US" sz="2000" dirty="0"/>
          </a:p>
          <a:p>
            <a:pPr marL="1257300" lvl="2" indent="-342900">
              <a:buClr>
                <a:srgbClr val="FFFFFF"/>
              </a:buClr>
              <a:buAutoNum type="alphaLcParenR"/>
            </a:pPr>
            <a:r>
              <a:rPr lang="en-US" sz="2000" dirty="0">
                <a:ea typeface="Calibri"/>
                <a:cs typeface="Calibri"/>
              </a:rPr>
              <a:t>Compensation Information by Age and Gender</a:t>
            </a:r>
            <a:endParaRPr lang="en-US" sz="2000" dirty="0"/>
          </a:p>
          <a:p>
            <a:pPr marL="1257300" lvl="2" indent="-342900">
              <a:buClr>
                <a:srgbClr val="FFFFFF"/>
              </a:buClr>
              <a:buAutoNum type="alphaLcParenR"/>
            </a:pPr>
            <a:r>
              <a:rPr lang="en-US" sz="2000" dirty="0">
                <a:ea typeface="Calibri"/>
                <a:cs typeface="Calibri"/>
              </a:rPr>
              <a:t>Developer Type</a:t>
            </a:r>
            <a:endParaRPr lang="en-US" sz="2000" dirty="0"/>
          </a:p>
          <a:p>
            <a:pPr lvl="1">
              <a:buAutoNum type="arabicParenR"/>
            </a:pPr>
            <a:r>
              <a:rPr lang="en-US" sz="2000" dirty="0"/>
              <a:t>Information about technologies used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000" dirty="0"/>
              <a:t>Discussion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Conclusion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Appendix</a:t>
            </a:r>
            <a:endParaRPr lang="en-US" sz="2000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2FC0DB97-3B90-4C37-D0D6-9A2E85D15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8824" t="1053" r="8823" b="-1404"/>
          <a:stretch/>
        </p:blipFill>
        <p:spPr>
          <a:xfrm>
            <a:off x="146137" y="1933183"/>
            <a:ext cx="5678471" cy="29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AF832-6986-247E-42D0-C6C1519B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59A188-F473-F8DE-9F3B-5E5B83859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52683"/>
              </p:ext>
            </p:extLst>
          </p:nvPr>
        </p:nvGraphicFramePr>
        <p:xfrm>
          <a:off x="1625231" y="1948254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Title 1">
            <a:extLst>
              <a:ext uri="{FF2B5EF4-FFF2-40B4-BE49-F238E27FC236}">
                <a16:creationId xmlns:a16="http://schemas.microsoft.com/office/drawing/2014/main" id="{E9B45AD4-DA48-0BD5-26EB-B30CBB9A9F46}"/>
              </a:ext>
            </a:extLst>
          </p:cNvPr>
          <p:cNvSpPr txBox="1">
            <a:spLocks/>
          </p:cNvSpPr>
          <p:nvPr/>
        </p:nvSpPr>
        <p:spPr>
          <a:xfrm>
            <a:off x="733816" y="365125"/>
            <a:ext cx="10870504" cy="134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Type of Developers</a:t>
            </a:r>
          </a:p>
        </p:txBody>
      </p:sp>
    </p:spTree>
    <p:extLst>
      <p:ext uri="{BB962C8B-B14F-4D97-AF65-F5344CB8AC3E}">
        <p14:creationId xmlns:p14="http://schemas.microsoft.com/office/powerpoint/2010/main" val="235603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706-E9EA-F277-EA20-90641A7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37B4-18B0-D65E-1E97-C74B9EDA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6" y="365125"/>
            <a:ext cx="10870504" cy="1346439"/>
          </a:xfrm>
        </p:spPr>
        <p:txBody>
          <a:bodyPr anchor="ctr">
            <a:normAutofit/>
          </a:bodyPr>
          <a:lstStyle/>
          <a:p>
            <a:r>
              <a:rPr lang="en-US" sz="3500" dirty="0">
                <a:latin typeface="Century Gothic"/>
              </a:rPr>
              <a:t>Relationship between Age and Code Review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E2B8C1-4165-AD17-868E-D8317FC92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861" y="1963887"/>
            <a:ext cx="5720219" cy="3625964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9085AA-0171-85F4-4473-01CCFAC6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19" y="2175265"/>
            <a:ext cx="6189945" cy="27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8FF01-9C9F-14B4-7B54-8FA351BC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C263A7-7445-F08B-474C-8E815D8EF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414704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Title 1">
            <a:extLst>
              <a:ext uri="{FF2B5EF4-FFF2-40B4-BE49-F238E27FC236}">
                <a16:creationId xmlns:a16="http://schemas.microsoft.com/office/drawing/2014/main" id="{7F6586DC-5043-9F32-B62C-D924329B03EC}"/>
              </a:ext>
            </a:extLst>
          </p:cNvPr>
          <p:cNvSpPr txBox="1">
            <a:spLocks/>
          </p:cNvSpPr>
          <p:nvPr/>
        </p:nvSpPr>
        <p:spPr>
          <a:xfrm>
            <a:off x="733816" y="365125"/>
            <a:ext cx="10870504" cy="134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>
                <a:latin typeface="Century Gothic"/>
              </a:rPr>
              <a:t>Relationship between Age and Code Review</a:t>
            </a:r>
          </a:p>
        </p:txBody>
      </p:sp>
    </p:spTree>
    <p:extLst>
      <p:ext uri="{BB962C8B-B14F-4D97-AF65-F5344CB8AC3E}">
        <p14:creationId xmlns:p14="http://schemas.microsoft.com/office/powerpoint/2010/main" val="149801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DC3-97E4-690B-B2EC-C0970DDE7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84AA-9EA0-D168-E281-20B7A6304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D3D3D3"/>
                </a:solidFill>
                <a:latin typeface="IBM Plex Mono SemiBold"/>
              </a:rPr>
              <a:t>2)INFORMATION ABOUT THECHNLOGIES USED</a:t>
            </a:r>
            <a:endParaRPr lang="en-US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0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04C34A-4412-86A0-0EC2-D1B1DAB1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605"/>
            <a:ext cx="5979763" cy="38627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A30F90-8611-1043-E793-C62A17CD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91672"/>
            <a:ext cx="6096000" cy="38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Findings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JavaScript is the preferred language for the current next year.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HTML is the 2nd preferred language for the current year.</a:t>
            </a:r>
          </a:p>
          <a:p>
            <a:r>
              <a:rPr lang="en-US" sz="2400" dirty="0"/>
              <a:t>SQL is the 3rd preferred language for the current year.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5292" y="2173382"/>
            <a:ext cx="4995332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Implications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JavaScript is the preferred language the next year.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a typeface="Calibri"/>
                <a:cs typeface="Calibri"/>
              </a:rPr>
              <a:t>HTML is the 2nd preferred language the current year.</a:t>
            </a:r>
          </a:p>
          <a:p>
            <a:r>
              <a:rPr lang="en-US" sz="2400" dirty="0">
                <a:cs typeface="Calibri"/>
              </a:rPr>
              <a:t>Python is the 3rd language the next year.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u="sng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E53F59-C660-B2FF-5FC5-2643C2D8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8" y="2331886"/>
            <a:ext cx="5773835" cy="38171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9B6DF3-AB45-0D8A-4519-1A2D6D08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02" y="2319647"/>
            <a:ext cx="5826693" cy="38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Findings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MySQL is the preferred Database used by Developers for the current year.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Microsoft SQL Server is the 2nd preferred Database used by Developers for the current year.</a:t>
            </a:r>
          </a:p>
          <a:p>
            <a:r>
              <a:rPr lang="en-US" sz="2400" dirty="0"/>
              <a:t>PostgreSQL is the preferred Database used by Developers for the current year.</a:t>
            </a:r>
            <a:endParaRPr lang="en-US" sz="24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046" y="2068998"/>
            <a:ext cx="4995332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Implications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PostgreSQL will be the preferred Database Developers  wish to learn the next year.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MongoDB will be the 2nd preferred Database Developers  wish to learn the next year.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Redis will be the 3rd preferred Database Developers  wish to learn the next year.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7394" y="1956191"/>
            <a:ext cx="4396339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IBM Plex Mono Text"/>
              </a:rPr>
              <a:t>To have a dynamic vision of the dashboard, you can click on the following link: </a:t>
            </a:r>
            <a:r>
              <a:rPr lang="en-US" sz="2600" dirty="0">
                <a:latin typeface="IBM Plex Mono Text"/>
                <a:ea typeface="Calibri"/>
                <a:cs typeface="Calibri"/>
              </a:rPr>
              <a:t> </a:t>
            </a:r>
            <a:r>
              <a:rPr lang="en-US" sz="2600" dirty="0">
                <a:latin typeface="Calibri"/>
                <a:ea typeface="Calibri"/>
                <a:cs typeface="Calibri"/>
                <a:hlinkClick r:id="rId2"/>
              </a:rPr>
              <a:t>Dashboard</a:t>
            </a:r>
            <a:r>
              <a:rPr lang="en-US" sz="2600" dirty="0">
                <a:hlinkClick r:id="rId2"/>
              </a:rPr>
              <a:t> Link</a:t>
            </a:r>
            <a:endParaRPr lang="en-US" sz="2600">
              <a:ea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847303-659C-F3F5-CCD3-65534083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3" y="2375885"/>
            <a:ext cx="5181600" cy="2979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" y="-110646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Current Technology Usage</a:t>
            </a:r>
            <a:endParaRPr lang="es-MX" dirty="0">
              <a:ea typeface="+mj-lt"/>
              <a:cs typeface="+mj-lt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69CBBB-E16B-0A42-9917-C6C9C1884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250" y="952829"/>
            <a:ext cx="9471124" cy="5677651"/>
          </a:xfr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9766" y="459139"/>
            <a:ext cx="4995334" cy="61856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 dirty="0">
                <a:latin typeface="IBM Plex Mono Text"/>
              </a:rPr>
              <a:t>Results from 2019 </a:t>
            </a:r>
            <a:r>
              <a:rPr lang="en-US" sz="1700" dirty="0" err="1">
                <a:latin typeface="IBM Plex Mono Text"/>
              </a:rPr>
              <a:t>StackOverflow</a:t>
            </a:r>
            <a:r>
              <a:rPr lang="en-US" sz="1700" dirty="0">
                <a:latin typeface="IBM Plex Mono Text"/>
              </a:rPr>
              <a:t> survey to know how often the respondents use the site.</a:t>
            </a:r>
          </a:p>
          <a:p>
            <a:pPr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Information about the respondents:</a:t>
            </a:r>
            <a:endParaRPr lang="en-US" sz="1700" dirty="0">
              <a:ea typeface="Calibri"/>
              <a:cs typeface="Calibri"/>
            </a:endParaRPr>
          </a:p>
          <a:p>
            <a:pPr lvl="1"/>
            <a:r>
              <a:rPr lang="en-US" sz="1700" dirty="0">
                <a:latin typeface="IBM Plex Mono Text"/>
              </a:rPr>
              <a:t>Age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Arial"/>
                <a:cs typeface="Arial"/>
              </a:rPr>
              <a:t>Country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Arial"/>
                <a:cs typeface="Arial"/>
              </a:rPr>
              <a:t>Gender</a:t>
            </a:r>
            <a:endParaRPr lang="en-US" dirty="0"/>
          </a:p>
          <a:p>
            <a:pPr lvl="1"/>
            <a:r>
              <a:rPr lang="en-US" sz="1700" dirty="0">
                <a:latin typeface="IBM Plex Mono Text"/>
              </a:rPr>
              <a:t>Income</a:t>
            </a:r>
          </a:p>
          <a:p>
            <a:pPr lvl="1"/>
            <a:r>
              <a:rPr lang="en-US" sz="1700" dirty="0">
                <a:latin typeface="IBM Plex Mono Text"/>
              </a:rPr>
              <a:t>Remote Work Frequency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Developer Type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Time spent to review code</a:t>
            </a:r>
          </a:p>
          <a:p>
            <a:r>
              <a:rPr lang="en-US" sz="1700" dirty="0">
                <a:latin typeface="IBM Plex Mono Text"/>
              </a:rPr>
              <a:t>Information about technologies used: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Languages currently used and future languages they will want to learn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Databases used and </a:t>
            </a:r>
            <a:r>
              <a:rPr lang="en-US" sz="1700" dirty="0">
                <a:latin typeface="IBM Plex Mono Text"/>
                <a:ea typeface="+mn-lt"/>
                <a:cs typeface="+mn-lt"/>
              </a:rPr>
              <a:t>future databases they will want to use</a:t>
            </a:r>
          </a:p>
          <a:p>
            <a:pPr lvl="1">
              <a:buClr>
                <a:srgbClr val="FFFFFF"/>
              </a:buClr>
            </a:pPr>
            <a:r>
              <a:rPr lang="en-US" sz="1700" dirty="0">
                <a:latin typeface="IBM Plex Mono Text"/>
              </a:rPr>
              <a:t>Frameworks used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84EE46-F813-9ACC-4AA9-3F7063C2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16" y="2147402"/>
            <a:ext cx="5181600" cy="3471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66" y="-183715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Future Technology Trend</a:t>
            </a:r>
            <a:endParaRPr lang="es-MX" dirty="0">
              <a:ea typeface="+mj-lt"/>
              <a:cs typeface="+mj-lt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F454DBB-76D0-B991-25A8-569D2361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125" y="873069"/>
            <a:ext cx="9727128" cy="5765866"/>
          </a:xfr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89" y="150312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Demographics</a:t>
            </a:r>
            <a:endParaRPr lang="es-MX" dirty="0">
              <a:ea typeface="+mj-lt"/>
              <a:cs typeface="+mj-l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A32020-91CF-919F-E1A6-3F49D06DA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138" y="1179535"/>
            <a:ext cx="10524028" cy="5467914"/>
          </a:xfrm>
          <a:noFill/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73D-0F84-9170-5253-6C5AA432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E028-1A88-D784-1EBB-8565DDF0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89" y="150312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Demographics</a:t>
            </a:r>
            <a:endParaRPr lang="es-MX" dirty="0">
              <a:ea typeface="+mj-lt"/>
              <a:cs typeface="+mj-lt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63001D2-2789-FE0D-9C8D-4F868349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71" y="1609711"/>
            <a:ext cx="9484247" cy="3649133"/>
          </a:xfrm>
        </p:spPr>
        <p:txBody>
          <a:bodyPr>
            <a:normAutofit/>
          </a:bodyPr>
          <a:lstStyle/>
          <a:p>
            <a:r>
              <a:rPr lang="es-MX" sz="3200" dirty="0" err="1">
                <a:ea typeface="Calibri"/>
                <a:cs typeface="Calibri"/>
              </a:rPr>
              <a:t>Most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of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the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respondents</a:t>
            </a:r>
            <a:r>
              <a:rPr lang="es-MX" sz="3200" dirty="0">
                <a:ea typeface="Calibri"/>
                <a:cs typeface="Calibri"/>
              </a:rPr>
              <a:t> come </a:t>
            </a:r>
            <a:r>
              <a:rPr lang="es-MX" sz="3200" dirty="0" err="1">
                <a:ea typeface="Calibri"/>
                <a:cs typeface="Calibri"/>
              </a:rPr>
              <a:t>from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The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United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States</a:t>
            </a:r>
            <a:r>
              <a:rPr lang="es-MX" sz="32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endParaRPr lang="es-MX" sz="32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3200" dirty="0">
                <a:ea typeface="Calibri"/>
                <a:cs typeface="Calibri"/>
              </a:rPr>
              <a:t>93.5 % </a:t>
            </a:r>
            <a:r>
              <a:rPr lang="es-MX" sz="3200" dirty="0" err="1">
                <a:ea typeface="Calibri"/>
                <a:cs typeface="Calibri"/>
              </a:rPr>
              <a:t>of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respondents</a:t>
            </a:r>
            <a:r>
              <a:rPr lang="es-MX" sz="3200" dirty="0">
                <a:ea typeface="Calibri"/>
                <a:cs typeface="Calibri"/>
              </a:rPr>
              <a:t> are </a:t>
            </a:r>
            <a:r>
              <a:rPr lang="es-MX" sz="3200" dirty="0" err="1">
                <a:ea typeface="Calibri"/>
                <a:cs typeface="Calibri"/>
              </a:rPr>
              <a:t>men</a:t>
            </a:r>
            <a:r>
              <a:rPr lang="es-MX" sz="3200" dirty="0">
                <a:ea typeface="Calibri"/>
                <a:cs typeface="Calibri"/>
              </a:rPr>
              <a:t> vs 6.5% </a:t>
            </a:r>
            <a:r>
              <a:rPr lang="es-MX" sz="3200" dirty="0" err="1">
                <a:ea typeface="Calibri"/>
                <a:cs typeface="Calibri"/>
              </a:rPr>
              <a:t>of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women</a:t>
            </a:r>
            <a:r>
              <a:rPr lang="es-MX" sz="32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endParaRPr lang="es-MX" sz="32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3200" dirty="0">
                <a:ea typeface="Calibri"/>
                <a:cs typeface="Calibri"/>
              </a:rPr>
              <a:t>51 % </a:t>
            </a:r>
            <a:r>
              <a:rPr lang="es-MX" sz="3200" dirty="0" err="1">
                <a:ea typeface="Calibri"/>
                <a:cs typeface="Calibri"/>
              </a:rPr>
              <a:t>of</a:t>
            </a:r>
            <a:r>
              <a:rPr lang="es-MX" sz="3200" dirty="0">
                <a:ea typeface="Calibri"/>
                <a:cs typeface="Calibri"/>
              </a:rPr>
              <a:t> male </a:t>
            </a:r>
            <a:r>
              <a:rPr lang="es-MX" sz="3200" dirty="0" err="1">
                <a:ea typeface="Calibri"/>
                <a:cs typeface="Calibri"/>
              </a:rPr>
              <a:t>respondents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earn</a:t>
            </a:r>
            <a:r>
              <a:rPr lang="es-MX" sz="3200" dirty="0">
                <a:ea typeface="Calibri"/>
                <a:cs typeface="Calibri"/>
              </a:rPr>
              <a:t> a </a:t>
            </a:r>
            <a:r>
              <a:rPr lang="es-MX" sz="3200" dirty="0" err="1">
                <a:ea typeface="Calibri"/>
                <a:cs typeface="Calibri"/>
              </a:rPr>
              <a:t>Bachelor's</a:t>
            </a:r>
            <a:r>
              <a:rPr lang="es-MX" sz="3200" dirty="0">
                <a:ea typeface="Calibri"/>
                <a:cs typeface="Calibri"/>
              </a:rPr>
              <a:t> </a:t>
            </a:r>
            <a:r>
              <a:rPr lang="es-MX" sz="3200" dirty="0" err="1">
                <a:ea typeface="Calibri"/>
                <a:cs typeface="Calibri"/>
              </a:rPr>
              <a:t>Deegree</a:t>
            </a:r>
            <a:r>
              <a:rPr lang="es-MX" sz="3200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29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6206" y="2132631"/>
            <a:ext cx="4732738" cy="391697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84B79EB-C778-2140-8086-171DE8A613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34794" y="2044071"/>
            <a:ext cx="6095593" cy="406723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284AC-29AD-ABB2-3EAC-41EA05E4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8973-7589-FF0D-B8D8-D1BBFB96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4" y="417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DISCUSSION – Age and habits of respondents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F0EDA3-B06F-1106-6316-8C7EEED4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903863" cy="3649133"/>
          </a:xfrm>
        </p:spPr>
        <p:txBody>
          <a:bodyPr>
            <a:noAutofit/>
          </a:bodyPr>
          <a:lstStyle/>
          <a:p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majority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of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respondents</a:t>
            </a:r>
            <a:r>
              <a:rPr lang="es-MX" sz="2600" dirty="0">
                <a:ea typeface="Calibri"/>
                <a:cs typeface="Calibri"/>
              </a:rPr>
              <a:t> are </a:t>
            </a:r>
            <a:r>
              <a:rPr lang="es-MX" sz="2600" dirty="0" err="1">
                <a:ea typeface="Calibri"/>
                <a:cs typeface="Calibri"/>
              </a:rPr>
              <a:t>young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people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Most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of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them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go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frequently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office and </a:t>
            </a:r>
            <a:r>
              <a:rPr lang="es-MX" sz="2600" dirty="0" err="1">
                <a:ea typeface="Calibri"/>
                <a:cs typeface="Calibri"/>
              </a:rPr>
              <a:t>don't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have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dependents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Very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little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respondents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code</a:t>
            </a:r>
            <a:r>
              <a:rPr lang="es-MX" sz="2600" dirty="0">
                <a:ea typeface="Calibri"/>
                <a:cs typeface="Calibri"/>
              </a:rPr>
              <a:t> as a hobby.</a:t>
            </a:r>
          </a:p>
          <a:p>
            <a:pPr>
              <a:buClr>
                <a:srgbClr val="FFFFFF"/>
              </a:buClr>
            </a:pPr>
            <a:endParaRPr lang="es-MX" sz="26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Insights</a:t>
            </a:r>
            <a:r>
              <a:rPr lang="es-MX" sz="2600" dirty="0">
                <a:ea typeface="Calibri"/>
                <a:cs typeface="Calibri"/>
              </a:rPr>
              <a:t>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s-MX" sz="2600" dirty="0" err="1">
                <a:ea typeface="Calibri"/>
                <a:cs typeface="Calibri"/>
              </a:rPr>
              <a:t>StackOverflow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blocked</a:t>
            </a:r>
            <a:r>
              <a:rPr lang="es-MX" sz="2600" dirty="0">
                <a:ea typeface="Calibri"/>
                <a:cs typeface="Calibri"/>
              </a:rPr>
              <a:t> at </a:t>
            </a:r>
            <a:r>
              <a:rPr lang="es-MX" sz="2600" dirty="0" err="1">
                <a:ea typeface="Calibri"/>
                <a:cs typeface="Calibri"/>
              </a:rPr>
              <a:t>some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workplaces</a:t>
            </a:r>
            <a:r>
              <a:rPr lang="es-MX" sz="2600" dirty="0">
                <a:ea typeface="Calibri"/>
                <a:cs typeface="Calibri"/>
              </a:rPr>
              <a:t> --&gt; </a:t>
            </a:r>
            <a:r>
              <a:rPr lang="es-MX" sz="2600" dirty="0" err="1">
                <a:ea typeface="Calibri"/>
                <a:cs typeface="Calibri"/>
              </a:rPr>
              <a:t>Expand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product</a:t>
            </a:r>
            <a:r>
              <a:rPr lang="es-MX" sz="2600" dirty="0">
                <a:ea typeface="Calibri"/>
                <a:cs typeface="Calibri"/>
              </a:rPr>
              <a:t> "</a:t>
            </a:r>
            <a:r>
              <a:rPr lang="es-MX" sz="2600" dirty="0" err="1">
                <a:ea typeface="Calibri"/>
                <a:cs typeface="Calibri"/>
              </a:rPr>
              <a:t>For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Teams</a:t>
            </a:r>
            <a:r>
              <a:rPr lang="es-MX" sz="2600" dirty="0">
                <a:ea typeface="Calibri"/>
                <a:cs typeface="Calibri"/>
              </a:rPr>
              <a:t>"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some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companies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 lvl="2">
              <a:buClr>
                <a:srgbClr val="FFFFFF"/>
              </a:buClr>
              <a:buFont typeface="Wingdings"/>
              <a:buChar char="Ø"/>
            </a:pPr>
            <a:r>
              <a:rPr lang="es-MX" sz="2600" dirty="0" err="1">
                <a:ea typeface="Calibri"/>
                <a:cs typeface="Calibri"/>
              </a:rPr>
              <a:t>Improve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companies</a:t>
            </a:r>
            <a:r>
              <a:rPr lang="es-MX" sz="2600" dirty="0">
                <a:ea typeface="Calibri"/>
                <a:cs typeface="Calibri"/>
              </a:rPr>
              <a:t> data </a:t>
            </a:r>
            <a:r>
              <a:rPr lang="es-MX" sz="2600" dirty="0" err="1">
                <a:ea typeface="Calibri"/>
                <a:cs typeface="Calibri"/>
              </a:rPr>
              <a:t>security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s-MX" sz="2600" dirty="0" err="1">
                <a:ea typeface="Calibri"/>
                <a:cs typeface="Calibri"/>
              </a:rPr>
              <a:t>Organize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contests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encourage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remaining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developers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start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coding</a:t>
            </a:r>
            <a:r>
              <a:rPr lang="es-MX" sz="2600" dirty="0">
                <a:ea typeface="Calibri"/>
                <a:cs typeface="Calibri"/>
              </a:rPr>
              <a:t> as a hobby.</a:t>
            </a:r>
          </a:p>
        </p:txBody>
      </p:sp>
    </p:spTree>
    <p:extLst>
      <p:ext uri="{BB962C8B-B14F-4D97-AF65-F5344CB8AC3E}">
        <p14:creationId xmlns:p14="http://schemas.microsoft.com/office/powerpoint/2010/main" val="192660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3D849-A1B7-4BD0-E49F-96D3258A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84D-EFAD-9B12-E0C9-4A8CB43E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4" y="417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DISCUSSION – Annual Compensations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30889D-B831-D7E5-F73D-81B5F2DB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2600" dirty="0" err="1">
                <a:ea typeface="Calibri"/>
                <a:cs typeface="Calibri"/>
              </a:rPr>
              <a:t>It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normal </a:t>
            </a:r>
            <a:r>
              <a:rPr lang="es-MX" sz="2600" dirty="0" err="1">
                <a:ea typeface="Calibri"/>
                <a:cs typeface="Calibri"/>
              </a:rPr>
              <a:t>for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incomes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increase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between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ages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of</a:t>
            </a:r>
            <a:r>
              <a:rPr lang="es-MX" sz="2600" dirty="0">
                <a:ea typeface="Calibri"/>
                <a:cs typeface="Calibri"/>
              </a:rPr>
              <a:t> 25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30 </a:t>
            </a:r>
            <a:r>
              <a:rPr lang="es-MX" sz="2600" dirty="0" err="1">
                <a:ea typeface="Calibri"/>
                <a:cs typeface="Calibri"/>
              </a:rPr>
              <a:t>years</a:t>
            </a:r>
            <a:r>
              <a:rPr lang="es-MX" sz="2600" dirty="0">
                <a:ea typeface="Calibri"/>
                <a:cs typeface="Calibri"/>
              </a:rPr>
              <a:t>.</a:t>
            </a:r>
            <a:endParaRPr lang="es-MX" sz="2600" dirty="0"/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Many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developer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types</a:t>
            </a:r>
            <a:r>
              <a:rPr lang="es-MX" sz="2600" dirty="0">
                <a:ea typeface="Calibri"/>
                <a:cs typeface="Calibri"/>
              </a:rPr>
              <a:t> are </a:t>
            </a:r>
            <a:r>
              <a:rPr lang="es-MX" sz="2600" dirty="0" err="1">
                <a:ea typeface="Calibri"/>
                <a:cs typeface="Calibri"/>
              </a:rPr>
              <a:t>represented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by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men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endParaRPr lang="es-MX" sz="26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Insights</a:t>
            </a:r>
            <a:r>
              <a:rPr lang="es-MX" sz="2600" dirty="0">
                <a:ea typeface="Calibri"/>
                <a:cs typeface="Calibri"/>
              </a:rPr>
              <a:t>:</a:t>
            </a:r>
          </a:p>
          <a:p>
            <a:pPr lvl="1">
              <a:buClr>
                <a:srgbClr val="FFFFFF"/>
              </a:buClr>
              <a:buFont typeface="Wingdings"/>
              <a:buChar char="Ø"/>
            </a:pP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sell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again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merchandise</a:t>
            </a:r>
            <a:r>
              <a:rPr lang="es-MX" sz="2600" dirty="0">
                <a:ea typeface="Calibri"/>
                <a:cs typeface="Calibri"/>
              </a:rPr>
              <a:t>, </a:t>
            </a:r>
            <a:r>
              <a:rPr lang="es-MX" sz="2600" dirty="0" err="1">
                <a:ea typeface="Calibri"/>
                <a:cs typeface="Calibri"/>
              </a:rPr>
              <a:t>because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young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people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more </a:t>
            </a:r>
            <a:r>
              <a:rPr lang="es-MX" sz="2600" dirty="0" err="1">
                <a:ea typeface="Calibri"/>
                <a:cs typeface="Calibri"/>
              </a:rPr>
              <a:t>eager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 consume.</a:t>
            </a:r>
          </a:p>
          <a:p>
            <a:pPr lvl="1">
              <a:buClr>
                <a:srgbClr val="FFFFFF"/>
              </a:buClr>
              <a:buFont typeface="Wingdings"/>
              <a:buChar char="Ø"/>
            </a:pPr>
            <a:r>
              <a:rPr lang="es-MX" sz="2600" dirty="0" err="1">
                <a:ea typeface="Calibri"/>
                <a:cs typeface="Calibri"/>
              </a:rPr>
              <a:t>Encourage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women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discover</a:t>
            </a:r>
            <a:r>
              <a:rPr lang="es-MX" sz="2600" dirty="0">
                <a:ea typeface="Calibri"/>
                <a:cs typeface="Calibri"/>
              </a:rPr>
              <a:t> new </a:t>
            </a:r>
            <a:r>
              <a:rPr lang="es-MX" sz="2600" dirty="0" err="1">
                <a:ea typeface="Calibri"/>
                <a:cs typeface="Calibri"/>
              </a:rPr>
              <a:t>developer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types</a:t>
            </a:r>
            <a:r>
              <a:rPr lang="es-MX" sz="2600" dirty="0">
                <a:ea typeface="Calibri"/>
                <a:cs typeface="Calibri"/>
              </a:rPr>
              <a:t>:</a:t>
            </a:r>
          </a:p>
          <a:p>
            <a:pPr lvl="2">
              <a:buClr>
                <a:srgbClr val="FFFFFF"/>
              </a:buClr>
              <a:buFont typeface="Wingdings"/>
              <a:buChar char="Ø"/>
            </a:pPr>
            <a:r>
              <a:rPr lang="es-MX" sz="2600" dirty="0">
                <a:ea typeface="Calibri"/>
                <a:cs typeface="Calibri"/>
              </a:rPr>
              <a:t>More </a:t>
            </a:r>
            <a:r>
              <a:rPr lang="es-MX" sz="2600" err="1">
                <a:ea typeface="Calibri"/>
                <a:cs typeface="Calibri"/>
              </a:rPr>
              <a:t>advertising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 lvl="2">
              <a:buClr>
                <a:srgbClr val="FFFFFF"/>
              </a:buClr>
              <a:buFont typeface="Wingdings"/>
              <a:buChar char="Ø"/>
            </a:pPr>
            <a:r>
              <a:rPr lang="es-MX" sz="2600" err="1">
                <a:ea typeface="Calibri"/>
                <a:cs typeface="Calibri"/>
              </a:rPr>
              <a:t>Visitng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err="1">
                <a:ea typeface="Calibri"/>
                <a:cs typeface="Calibri"/>
              </a:rPr>
              <a:t>Schools</a:t>
            </a:r>
            <a:r>
              <a:rPr lang="es-MX" sz="2600" dirty="0">
                <a:ea typeface="Calibri"/>
                <a:cs typeface="Calibri"/>
              </a:rPr>
              <a:t> and </a:t>
            </a:r>
            <a:r>
              <a:rPr lang="es-MX" sz="2600" err="1">
                <a:ea typeface="Calibri"/>
                <a:cs typeface="Calibri"/>
              </a:rPr>
              <a:t>organizing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err="1">
                <a:ea typeface="Calibri"/>
                <a:cs typeface="Calibri"/>
              </a:rPr>
              <a:t>activities</a:t>
            </a:r>
            <a:r>
              <a:rPr lang="es-MX" sz="2600" dirty="0">
                <a:ea typeface="Calibri"/>
                <a:cs typeface="Calibri"/>
              </a:rPr>
              <a:t> and </a:t>
            </a:r>
            <a:r>
              <a:rPr lang="es-MX" sz="2600" err="1">
                <a:ea typeface="Calibri"/>
                <a:cs typeface="Calibri"/>
              </a:rPr>
              <a:t>talks</a:t>
            </a:r>
            <a:r>
              <a:rPr lang="es-MX" sz="2600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5131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A67F3-05FF-D968-AA11-E2D0F477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AB14-F56A-1E02-AABE-5785B514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4" y="417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DISCUSSION – Professional vs non-professional developers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7904FA-B65D-E028-197F-F8A0935C0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28" y="1964615"/>
            <a:ext cx="11269205" cy="3649133"/>
          </a:xfrm>
        </p:spPr>
        <p:txBody>
          <a:bodyPr>
            <a:noAutofit/>
          </a:bodyPr>
          <a:lstStyle/>
          <a:p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time </a:t>
            </a:r>
            <a:r>
              <a:rPr lang="es-MX" sz="2600" dirty="0" err="1">
                <a:ea typeface="Calibri"/>
                <a:cs typeface="Calibri"/>
              </a:rPr>
              <a:t>spent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developers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review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code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very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few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s-MX" sz="2600" dirty="0">
                <a:ea typeface="Calibri"/>
                <a:cs typeface="Calibri"/>
              </a:rPr>
              <a:t>Age and </a:t>
            </a:r>
            <a:r>
              <a:rPr lang="es-MX" sz="2600" dirty="0" err="1">
                <a:ea typeface="Calibri"/>
                <a:cs typeface="Calibri"/>
              </a:rPr>
              <a:t>experience</a:t>
            </a:r>
            <a:r>
              <a:rPr lang="es-MX" sz="2600" dirty="0">
                <a:ea typeface="Calibri"/>
                <a:cs typeface="Calibri"/>
              </a:rPr>
              <a:t> are </a:t>
            </a:r>
            <a:r>
              <a:rPr lang="es-MX" sz="2600" dirty="0" err="1">
                <a:ea typeface="Calibri"/>
                <a:cs typeface="Calibri"/>
              </a:rPr>
              <a:t>not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important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factors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 determine </a:t>
            </a:r>
            <a:r>
              <a:rPr lang="es-MX" sz="2600" dirty="0" err="1">
                <a:ea typeface="Calibri"/>
                <a:cs typeface="Calibri"/>
              </a:rPr>
              <a:t>if</a:t>
            </a:r>
            <a:r>
              <a:rPr lang="es-MX" sz="2600" dirty="0">
                <a:ea typeface="Calibri"/>
                <a:cs typeface="Calibri"/>
              </a:rPr>
              <a:t> a </a:t>
            </a:r>
            <a:r>
              <a:rPr lang="es-MX" sz="2600" dirty="0" err="1">
                <a:ea typeface="Calibri"/>
                <a:cs typeface="Calibri"/>
              </a:rPr>
              <a:t>developer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reviews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his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code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very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often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endParaRPr lang="es-MX" sz="26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Insights</a:t>
            </a:r>
            <a:r>
              <a:rPr lang="es-MX" sz="2600" dirty="0">
                <a:ea typeface="Calibri"/>
                <a:cs typeface="Calibri"/>
              </a:rPr>
              <a:t>:</a:t>
            </a:r>
          </a:p>
          <a:p>
            <a:pPr lvl="1">
              <a:buClr>
                <a:srgbClr val="FFFFFF"/>
              </a:buClr>
              <a:buFont typeface="Wingdings"/>
              <a:buChar char="Ø"/>
            </a:pPr>
            <a:r>
              <a:rPr lang="es-MX" sz="2600" dirty="0" err="1">
                <a:ea typeface="Calibri"/>
                <a:cs typeface="Calibri"/>
              </a:rPr>
              <a:t>Write</a:t>
            </a:r>
            <a:r>
              <a:rPr lang="es-MX" sz="2600" dirty="0">
                <a:ea typeface="Calibri"/>
                <a:cs typeface="Calibri"/>
              </a:rPr>
              <a:t> posts in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>
                <a:ea typeface="Calibri"/>
                <a:cs typeface="Calibri"/>
                <a:hlinkClick r:id="rId3"/>
              </a:rPr>
              <a:t>blog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about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importance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to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review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code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very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frequently</a:t>
            </a:r>
            <a:r>
              <a:rPr lang="es-MX" sz="2600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7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B89722-6F6A-D043-9A85-E46E97D1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592B-3442-B663-7BE9-CC06ED69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4" y="417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DISCUSSION – Technologies used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BED1E3-C3A6-43B6-E9DD-BAA6A15EB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31" y="1714094"/>
            <a:ext cx="11154383" cy="3649133"/>
          </a:xfrm>
        </p:spPr>
        <p:txBody>
          <a:bodyPr>
            <a:noAutofit/>
          </a:bodyPr>
          <a:lstStyle/>
          <a:p>
            <a:r>
              <a:rPr lang="es-MX" sz="2600" dirty="0">
                <a:ea typeface="Calibri"/>
                <a:cs typeface="Calibri"/>
              </a:rPr>
              <a:t>Python 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becoming</a:t>
            </a:r>
            <a:r>
              <a:rPr lang="es-MX" sz="2600" dirty="0">
                <a:ea typeface="Calibri"/>
                <a:cs typeface="Calibri"/>
              </a:rPr>
              <a:t> a popular </a:t>
            </a:r>
            <a:r>
              <a:rPr lang="es-MX" sz="2600" dirty="0" err="1">
                <a:ea typeface="Calibri"/>
                <a:cs typeface="Calibri"/>
              </a:rPr>
              <a:t>language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amongst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developers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However</a:t>
            </a:r>
            <a:r>
              <a:rPr lang="es-MX" sz="2600" dirty="0">
                <a:ea typeface="Calibri"/>
                <a:cs typeface="Calibri"/>
              </a:rPr>
              <a:t> JavaScript </a:t>
            </a:r>
            <a:r>
              <a:rPr lang="es-MX" sz="2600" dirty="0" err="1">
                <a:ea typeface="Calibri"/>
                <a:cs typeface="Calibri"/>
              </a:rPr>
              <a:t>is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still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 </a:t>
            </a:r>
            <a:r>
              <a:rPr lang="es-MX" sz="2600" dirty="0" err="1">
                <a:ea typeface="Calibri"/>
                <a:cs typeface="Calibri"/>
              </a:rPr>
              <a:t>Number</a:t>
            </a:r>
            <a:r>
              <a:rPr lang="es-MX" sz="2600" dirty="0">
                <a:ea typeface="Calibri"/>
                <a:cs typeface="Calibri"/>
              </a:rPr>
              <a:t> 1.</a:t>
            </a:r>
          </a:p>
          <a:p>
            <a:pPr>
              <a:buClr>
                <a:srgbClr val="FFFFFF"/>
              </a:buClr>
            </a:pPr>
            <a:r>
              <a:rPr lang="es-MX" sz="2600" dirty="0">
                <a:ea typeface="Calibri"/>
                <a:cs typeface="Calibri"/>
              </a:rPr>
              <a:t>MySQL and </a:t>
            </a:r>
            <a:r>
              <a:rPr lang="es-MX" sz="2600" dirty="0" err="1">
                <a:ea typeface="Calibri"/>
                <a:cs typeface="Calibri"/>
              </a:rPr>
              <a:t>Postgre</a:t>
            </a:r>
            <a:r>
              <a:rPr lang="es-MX" sz="2600" dirty="0">
                <a:ea typeface="Calibri"/>
                <a:cs typeface="Calibri"/>
              </a:rPr>
              <a:t> SQL are </a:t>
            </a:r>
            <a:r>
              <a:rPr lang="es-MX" sz="2600" dirty="0" err="1">
                <a:ea typeface="Calibri"/>
                <a:cs typeface="Calibri"/>
              </a:rPr>
              <a:t>the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preferred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Databases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used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by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developers</a:t>
            </a:r>
            <a:r>
              <a:rPr lang="es-MX" sz="2600" dirty="0">
                <a:ea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endParaRPr lang="es-MX" sz="26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s-MX" sz="2600" dirty="0" err="1">
                <a:ea typeface="Calibri"/>
                <a:cs typeface="Calibri"/>
              </a:rPr>
              <a:t>Insights</a:t>
            </a:r>
            <a:r>
              <a:rPr lang="es-MX" sz="2600" dirty="0">
                <a:ea typeface="Calibri"/>
                <a:cs typeface="Calibri"/>
              </a:rPr>
              <a:t>:</a:t>
            </a:r>
          </a:p>
          <a:p>
            <a:pPr lvl="1">
              <a:buClr>
                <a:srgbClr val="FFFFFF"/>
              </a:buClr>
              <a:buFont typeface="Wingdings"/>
              <a:buChar char="Ø"/>
            </a:pPr>
            <a:r>
              <a:rPr lang="es-MX" sz="2600" dirty="0" err="1">
                <a:ea typeface="Calibri"/>
                <a:cs typeface="Calibri"/>
              </a:rPr>
              <a:t>Create</a:t>
            </a:r>
            <a:r>
              <a:rPr lang="es-MX" sz="2600" dirty="0">
                <a:ea typeface="Calibri"/>
                <a:cs typeface="Calibri"/>
              </a:rPr>
              <a:t> more </a:t>
            </a:r>
            <a:r>
              <a:rPr lang="es-MX" sz="2600" dirty="0" err="1">
                <a:ea typeface="Calibri"/>
                <a:cs typeface="Calibri"/>
              </a:rPr>
              <a:t>content</a:t>
            </a:r>
            <a:r>
              <a:rPr lang="es-MX" sz="2600" dirty="0">
                <a:ea typeface="Calibri"/>
                <a:cs typeface="Calibri"/>
              </a:rPr>
              <a:t> </a:t>
            </a:r>
            <a:r>
              <a:rPr lang="es-MX" sz="2600" dirty="0" err="1">
                <a:ea typeface="Calibri"/>
                <a:cs typeface="Calibri"/>
              </a:rPr>
              <a:t>aobut</a:t>
            </a:r>
            <a:r>
              <a:rPr lang="es-MX" sz="2600" dirty="0">
                <a:ea typeface="Calibri"/>
                <a:cs typeface="Calibri"/>
              </a:rPr>
              <a:t> Python, JavaScript, MySQL and PostgreSQL.</a:t>
            </a:r>
          </a:p>
        </p:txBody>
      </p:sp>
    </p:spTree>
    <p:extLst>
      <p:ext uri="{BB962C8B-B14F-4D97-AF65-F5344CB8AC3E}">
        <p14:creationId xmlns:p14="http://schemas.microsoft.com/office/powerpoint/2010/main" val="388903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26" y="35490"/>
            <a:ext cx="10131425" cy="1456267"/>
          </a:xfrm>
        </p:spPr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337" y="1710803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Findings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Many respondents are young people without dependents.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Respondents don't review their code very often</a:t>
            </a:r>
          </a:p>
          <a:p>
            <a:r>
              <a:rPr lang="en-US" sz="2000" dirty="0">
                <a:ea typeface="Calibri"/>
                <a:cs typeface="Calibri"/>
              </a:rPr>
              <a:t>JavaScript is and will be the preferred language of respondents.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Python is the 3rd language, developers wish to learn in the future.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Men are more represented than women.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Most of the respondents come from the USA.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936" y="2058560"/>
            <a:ext cx="4995332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Implications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Encourage people from all ages to visit the webpage.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Create encouragement strategies through the blog.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dirty="0"/>
              <a:t>Create a special Category for JavaScript developers.</a:t>
            </a:r>
            <a:endParaRPr lang="en-US" sz="20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Create a special Category for Python developers.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Work towards more gender equality.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More advertising for the rest of the World.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6947855-A698-1343-2FD1-8AAC960AD8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217817"/>
            <a:ext cx="4995863" cy="3497104"/>
          </a:xfr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Respondents are younger people.</a:t>
            </a:r>
          </a:p>
          <a:p>
            <a:r>
              <a:rPr lang="en-US" sz="2600" dirty="0"/>
              <a:t>More work needs to be done in advertising and encouragement.</a:t>
            </a:r>
            <a:endParaRPr lang="en-US" sz="2600" dirty="0">
              <a:ea typeface="Calibri"/>
              <a:cs typeface="Calibri"/>
            </a:endParaRPr>
          </a:p>
          <a:p>
            <a:r>
              <a:rPr lang="en-US" sz="2600" dirty="0"/>
              <a:t>The blog is necessary in order to motivate developers to review their code.</a:t>
            </a:r>
            <a:endParaRPr lang="en-US" sz="2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INTRODUCTION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03475B-4086-E299-636D-B3B46A49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7" y="2530639"/>
            <a:ext cx="5181600" cy="2836926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5556337" y="614777"/>
            <a:ext cx="6475955" cy="56456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3D3D3"/>
                </a:solidFill>
                <a:latin typeface="IBM Plex Mono Text"/>
              </a:rPr>
              <a:t>Each year Stack Overflow organizes a survey in order to know how the coding habits of their respondents impacts the use of the webpage.</a:t>
            </a:r>
            <a:endParaRPr lang="en-US" dirty="0">
              <a:solidFill>
                <a:srgbClr val="D3D3D3"/>
              </a:solidFill>
            </a:endParaRPr>
          </a:p>
          <a:p>
            <a:r>
              <a:rPr lang="en-US" dirty="0">
                <a:solidFill>
                  <a:srgbClr val="D3D3D3"/>
                </a:solidFill>
                <a:latin typeface="IBM Plex Mono Text"/>
              </a:rPr>
              <a:t>2018 survey was too long for some respondents.</a:t>
            </a:r>
            <a:endParaRPr lang="en-US" dirty="0">
              <a:solidFill>
                <a:srgbClr val="D3D3D3"/>
              </a:solidFill>
            </a:endParaRPr>
          </a:p>
          <a:p>
            <a:r>
              <a:rPr lang="en-US" dirty="0">
                <a:solidFill>
                  <a:srgbClr val="D3D3D3"/>
                </a:solidFill>
                <a:latin typeface="IBM Plex Mono Text"/>
              </a:rPr>
              <a:t>Some questions weren't included in the previous survey.</a:t>
            </a:r>
            <a:endParaRPr lang="en-US" dirty="0">
              <a:solidFill>
                <a:srgbClr val="D3D3D3"/>
              </a:solidFill>
            </a:endParaRPr>
          </a:p>
          <a:p>
            <a:r>
              <a:rPr lang="en-US" dirty="0">
                <a:solidFill>
                  <a:srgbClr val="D3D3D3"/>
                </a:solidFill>
                <a:latin typeface="IBM Plex Mono Text"/>
              </a:rPr>
              <a:t>This year, the survey is shorter and includes new questions.</a:t>
            </a:r>
            <a:endParaRPr lang="en-US" dirty="0">
              <a:solidFill>
                <a:srgbClr val="D3D3D3"/>
              </a:solidFill>
            </a:endParaRPr>
          </a:p>
          <a:p>
            <a:r>
              <a:rPr lang="en-US" dirty="0">
                <a:solidFill>
                  <a:srgbClr val="D3D3D3"/>
                </a:solidFill>
                <a:latin typeface="IBM Plex Mono Text"/>
              </a:rPr>
              <a:t>11553 Respondents participated at the survey.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solidFill>
                  <a:srgbClr val="D3D3D3"/>
                </a:solidFill>
                <a:latin typeface="IBM Plex Mono Text"/>
              </a:rPr>
              <a:t>The answers provide useful information like the age of respondents, their annual compensations, their gender and the type of language and frameworks they like to use</a:t>
            </a:r>
            <a:endParaRPr lang="en-US" sz="2800" dirty="0">
              <a:solidFill>
                <a:srgbClr val="D3D3D3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solidFill>
                  <a:srgbClr val="D3D3D3"/>
                </a:solidFill>
                <a:latin typeface="IBM Plex Mono Text"/>
              </a:rPr>
              <a:t>From the results, we can conclude that efforts in communication are needed, so developers feel the need to visit </a:t>
            </a:r>
            <a:r>
              <a:rPr lang="en-US" sz="2800" err="1">
                <a:solidFill>
                  <a:srgbClr val="D3D3D3"/>
                </a:solidFill>
                <a:latin typeface="IBM Plex Mono Text"/>
              </a:rPr>
              <a:t>StackOverflow</a:t>
            </a:r>
            <a:r>
              <a:rPr lang="en-US" sz="2800" dirty="0">
                <a:solidFill>
                  <a:srgbClr val="D3D3D3"/>
                </a:solidFill>
                <a:latin typeface="IBM Plex Mono Text"/>
              </a:rPr>
              <a:t> to solve their coding issues.</a:t>
            </a:r>
          </a:p>
          <a:p>
            <a:pPr marL="228600" lvl="1">
              <a:spcBef>
                <a:spcPts val="1000"/>
              </a:spcBef>
            </a:pPr>
            <a:endParaRPr lang="en-US" sz="2800" dirty="0">
              <a:solidFill>
                <a:srgbClr val="D3D3D3"/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5CDD-967D-151C-C100-8E247F89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84C-96E2-86B4-C03E-3093FA1C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89" y="150312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Additional value</a:t>
            </a:r>
            <a:endParaRPr lang="es-MX" dirty="0">
              <a:ea typeface="+mj-lt"/>
              <a:cs typeface="+mj-lt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5E65B88-DEC9-FCD7-8C5B-1FB72950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39" y="1609711"/>
            <a:ext cx="11112630" cy="4160611"/>
          </a:xfrm>
        </p:spPr>
        <p:txBody>
          <a:bodyPr>
            <a:normAutofit fontScale="92500"/>
          </a:bodyPr>
          <a:lstStyle/>
          <a:p>
            <a:r>
              <a:rPr lang="es-MX" sz="3600" dirty="0" err="1">
                <a:ea typeface="Calibri"/>
                <a:cs typeface="Calibri"/>
              </a:rPr>
              <a:t>It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will</a:t>
            </a:r>
            <a:r>
              <a:rPr lang="es-MX" sz="3600" dirty="0">
                <a:ea typeface="Calibri"/>
                <a:cs typeface="Calibri"/>
              </a:rPr>
              <a:t> be </a:t>
            </a:r>
            <a:r>
              <a:rPr lang="es-MX" sz="3600" dirty="0" err="1">
                <a:ea typeface="Calibri"/>
                <a:cs typeface="Calibri"/>
              </a:rPr>
              <a:t>interesting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to</a:t>
            </a:r>
            <a:r>
              <a:rPr lang="es-MX" sz="3600" dirty="0">
                <a:ea typeface="Calibri"/>
                <a:cs typeface="Calibri"/>
              </a:rPr>
              <a:t> </a:t>
            </a:r>
            <a:r>
              <a:rPr lang="es-MX" sz="3600" dirty="0" err="1">
                <a:ea typeface="Calibri"/>
                <a:cs typeface="Calibri"/>
              </a:rPr>
              <a:t>engage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discussions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with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CEO's</a:t>
            </a:r>
            <a:r>
              <a:rPr lang="es-MX" sz="3600" dirty="0">
                <a:ea typeface="Calibri"/>
                <a:cs typeface="Calibri"/>
              </a:rPr>
              <a:t> and </a:t>
            </a:r>
            <a:r>
              <a:rPr lang="es-MX" sz="3600" dirty="0" err="1">
                <a:ea typeface="Calibri"/>
                <a:cs typeface="Calibri"/>
              </a:rPr>
              <a:t>politicians</a:t>
            </a:r>
            <a:r>
              <a:rPr lang="es-MX" sz="3600" dirty="0">
                <a:ea typeface="Calibri"/>
                <a:cs typeface="Calibri"/>
              </a:rPr>
              <a:t> </a:t>
            </a:r>
            <a:r>
              <a:rPr lang="es-MX" sz="3600" dirty="0" err="1">
                <a:ea typeface="Calibri"/>
                <a:cs typeface="Calibri"/>
              </a:rPr>
              <a:t>around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the</a:t>
            </a:r>
            <a:r>
              <a:rPr lang="es-MX" sz="3600" dirty="0">
                <a:ea typeface="Calibri"/>
                <a:cs typeface="Calibri"/>
              </a:rPr>
              <a:t> </a:t>
            </a:r>
            <a:r>
              <a:rPr lang="es-MX" sz="3600" dirty="0" err="1">
                <a:ea typeface="Calibri"/>
                <a:cs typeface="Calibri"/>
              </a:rPr>
              <a:t>World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to</a:t>
            </a:r>
            <a:r>
              <a:rPr lang="es-MX" sz="3600" dirty="0">
                <a:ea typeface="Calibri"/>
                <a:cs typeface="Calibri"/>
              </a:rPr>
              <a:t> </a:t>
            </a:r>
            <a:r>
              <a:rPr lang="es-MX" sz="3600" dirty="0" err="1">
                <a:ea typeface="Calibri"/>
                <a:cs typeface="Calibri"/>
              </a:rPr>
              <a:t>encourage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the</a:t>
            </a:r>
            <a:r>
              <a:rPr lang="es-MX" sz="3600" dirty="0">
                <a:ea typeface="Calibri"/>
                <a:cs typeface="Calibri"/>
              </a:rPr>
              <a:t> use </a:t>
            </a:r>
            <a:r>
              <a:rPr lang="es-MX" sz="3600" dirty="0" err="1">
                <a:ea typeface="Calibri"/>
                <a:cs typeface="Calibri"/>
              </a:rPr>
              <a:t>of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computers</a:t>
            </a:r>
            <a:r>
              <a:rPr lang="es-MX" sz="3600" dirty="0">
                <a:ea typeface="Calibri"/>
                <a:cs typeface="Calibri"/>
              </a:rPr>
              <a:t> and </a:t>
            </a:r>
            <a:r>
              <a:rPr lang="es-MX" sz="3600" dirty="0" err="1">
                <a:ea typeface="Calibri"/>
                <a:cs typeface="Calibri"/>
              </a:rPr>
              <a:t>programming</a:t>
            </a:r>
            <a:r>
              <a:rPr lang="es-MX" sz="3600" dirty="0">
                <a:ea typeface="Calibri"/>
                <a:cs typeface="Calibri"/>
              </a:rPr>
              <a:t> in </a:t>
            </a:r>
            <a:r>
              <a:rPr lang="es-MX" sz="3600" dirty="0" err="1">
                <a:ea typeface="Calibri"/>
                <a:cs typeface="Calibri"/>
              </a:rPr>
              <a:t>countries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that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don't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have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access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to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technology</a:t>
            </a:r>
            <a:r>
              <a:rPr lang="es-MX" sz="3600" dirty="0">
                <a:ea typeface="Calibri"/>
                <a:cs typeface="Calibri"/>
              </a:rPr>
              <a:t> (</a:t>
            </a:r>
            <a:r>
              <a:rPr lang="es-MX" sz="3600" dirty="0" err="1">
                <a:ea typeface="Calibri"/>
                <a:cs typeface="Calibri"/>
              </a:rPr>
              <a:t>poor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countries</a:t>
            </a:r>
            <a:r>
              <a:rPr lang="es-MX" sz="3600" dirty="0">
                <a:ea typeface="Calibri"/>
                <a:cs typeface="Calibri"/>
              </a:rPr>
              <a:t>, </a:t>
            </a:r>
            <a:r>
              <a:rPr lang="es-MX" sz="3600" dirty="0" err="1">
                <a:ea typeface="Calibri"/>
                <a:cs typeface="Calibri"/>
              </a:rPr>
              <a:t>emerging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countries</a:t>
            </a:r>
            <a:r>
              <a:rPr lang="es-MX" sz="3600" dirty="0">
                <a:ea typeface="Calibri"/>
                <a:cs typeface="Calibri"/>
              </a:rPr>
              <a:t>, etc..).</a:t>
            </a:r>
          </a:p>
          <a:p>
            <a:pPr>
              <a:buClr>
                <a:srgbClr val="FFFFFF"/>
              </a:buClr>
            </a:pPr>
            <a:r>
              <a:rPr lang="es-MX" sz="3600" dirty="0" err="1">
                <a:ea typeface="Calibri"/>
                <a:cs typeface="Calibri"/>
              </a:rPr>
              <a:t>Therefore</a:t>
            </a:r>
            <a:r>
              <a:rPr lang="es-MX" sz="3600" dirty="0">
                <a:ea typeface="Calibri"/>
                <a:cs typeface="Calibri"/>
              </a:rPr>
              <a:t>, </a:t>
            </a:r>
            <a:r>
              <a:rPr lang="es-MX" sz="3600" dirty="0" err="1">
                <a:ea typeface="Calibri"/>
                <a:cs typeface="Calibri"/>
              </a:rPr>
              <a:t>StackOverflow</a:t>
            </a:r>
            <a:r>
              <a:rPr lang="es-MX" sz="3600" dirty="0">
                <a:ea typeface="Calibri"/>
                <a:cs typeface="Calibri"/>
              </a:rPr>
              <a:t> can be </a:t>
            </a:r>
            <a:r>
              <a:rPr lang="es-MX" sz="3600" dirty="0" err="1">
                <a:ea typeface="Calibri"/>
                <a:cs typeface="Calibri"/>
              </a:rPr>
              <a:t>implemented</a:t>
            </a:r>
            <a:r>
              <a:rPr lang="es-MX" sz="3600" dirty="0">
                <a:ea typeface="Calibri"/>
                <a:cs typeface="Calibri"/>
              </a:rPr>
              <a:t> as </a:t>
            </a:r>
            <a:r>
              <a:rPr lang="es-MX" sz="3600" dirty="0" err="1">
                <a:ea typeface="Calibri"/>
                <a:cs typeface="Calibri"/>
              </a:rPr>
              <a:t>the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Number</a:t>
            </a:r>
            <a:r>
              <a:rPr lang="es-MX" sz="3600" dirty="0">
                <a:ea typeface="Calibri"/>
                <a:cs typeface="Calibri"/>
              </a:rPr>
              <a:t> 1 </a:t>
            </a:r>
            <a:r>
              <a:rPr lang="es-MX" sz="3600" dirty="0" err="1">
                <a:ea typeface="Calibri"/>
                <a:cs typeface="Calibri"/>
              </a:rPr>
              <a:t>Worldwide</a:t>
            </a:r>
            <a:r>
              <a:rPr lang="es-MX" sz="3600" dirty="0">
                <a:ea typeface="Calibri"/>
                <a:cs typeface="Calibri"/>
              </a:rPr>
              <a:t> Open </a:t>
            </a:r>
            <a:r>
              <a:rPr lang="es-MX" sz="3600" dirty="0" err="1">
                <a:ea typeface="Calibri"/>
                <a:cs typeface="Calibri"/>
              </a:rPr>
              <a:t>Source</a:t>
            </a:r>
            <a:r>
              <a:rPr lang="es-MX" sz="3600" dirty="0">
                <a:ea typeface="Calibri"/>
                <a:cs typeface="Calibri"/>
              </a:rPr>
              <a:t> web page </a:t>
            </a:r>
            <a:r>
              <a:rPr lang="es-MX" sz="3600" dirty="0" err="1">
                <a:ea typeface="Calibri"/>
                <a:cs typeface="Calibri"/>
              </a:rPr>
              <a:t>to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solve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coding</a:t>
            </a:r>
            <a:r>
              <a:rPr lang="es-MX" sz="3600" dirty="0">
                <a:ea typeface="Calibri"/>
                <a:cs typeface="Calibri"/>
              </a:rPr>
              <a:t> </a:t>
            </a:r>
            <a:r>
              <a:rPr lang="es-MX" sz="3600" dirty="0" err="1">
                <a:ea typeface="Calibri"/>
                <a:cs typeface="Calibri"/>
              </a:rPr>
              <a:t>problems</a:t>
            </a:r>
            <a:r>
              <a:rPr lang="es-MX" sz="3600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23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1D6E03FF-4542-2F42-E082-C73EF51356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/>
        </p:blipFill>
        <p:spPr>
          <a:xfrm>
            <a:off x="2425521" y="945458"/>
            <a:ext cx="7350125" cy="4957762"/>
          </a:xfrm>
          <a:noFill/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2F85-6497-6A62-55BA-3C1D1989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F699-F590-6C31-3FDA-B54F9D93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/>
              <a:t>ANNUAL COMPENSATIONS BY AGES 25 TO 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ED5C-A6D2-CAB7-8831-E21BE1C64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600" dirty="0">
                <a:latin typeface="IBM Plex Mono Text"/>
              </a:rPr>
              <a:t>MAC varies from 39 k$ to 56 k$.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MAC and Age are linearly related.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The slope is steep.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Pearson = 0.98, p = 6e-4</a:t>
            </a:r>
            <a:endParaRPr lang="en-US" sz="2600" dirty="0"/>
          </a:p>
          <a:p>
            <a:pPr marL="0" indent="0">
              <a:buNone/>
            </a:pPr>
            <a:endParaRPr lang="en-US" sz="26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1DE60E-6701-2D2C-6EFC-3048E672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64671"/>
            <a:ext cx="5181600" cy="3873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026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6BC6A-06BF-B25C-AF9F-66F76C34E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9AB4-170A-370B-EFE1-EA7CF98D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>
                <a:latin typeface="IBM Plex Mono SemiBold"/>
              </a:rPr>
              <a:t>ANNUAL COMPENSATIONS BY AGES 45 TO 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E922-0926-7149-FE11-6EE9EAF43B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600" dirty="0">
                <a:latin typeface="IBM Plex Mono Text"/>
              </a:rPr>
              <a:t>MAC varies from 85 k$ to 132 k$.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MAC and Age are linearly related.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The slope is less steep and uniform</a:t>
            </a:r>
          </a:p>
          <a:p>
            <a:pPr marL="457200" indent="-457200"/>
            <a:r>
              <a:rPr lang="en-US" sz="2600" dirty="0">
                <a:latin typeface="IBM Plex Mono Text"/>
              </a:rPr>
              <a:t>Pearson = 0.77, p = 44e-5</a:t>
            </a:r>
            <a:endParaRPr lang="en-US" sz="2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45C930-D828-9543-4322-B8FD6ED4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128" y="1693720"/>
            <a:ext cx="5660897" cy="42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1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8CA64-F2BF-6F76-B2C9-C6CEDBFE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E146-EB70-2968-490D-B6AC2350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>
                <a:latin typeface="IBM Plex Mono SemiBold"/>
              </a:rPr>
              <a:t>ANNUAL COMPENSATIONS BY AGES 60 TO 99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6B61D-E232-379A-AB22-3A2441FC86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600" dirty="0">
                <a:latin typeface="IBM Plex Mono Text"/>
              </a:rPr>
              <a:t>MAC fluctuates between 92 k$ and 175 k$.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MAC and Age are less linearly related.</a:t>
            </a:r>
            <a:endParaRPr lang="en-US" sz="2600" dirty="0"/>
          </a:p>
          <a:p>
            <a:pPr marL="457200" indent="-457200"/>
            <a:r>
              <a:rPr lang="en-US" sz="2600" dirty="0">
                <a:latin typeface="IBM Plex Mono Text"/>
              </a:rPr>
              <a:t>The slope is less steep and uniform</a:t>
            </a:r>
          </a:p>
          <a:p>
            <a:pPr marL="457200" indent="-457200"/>
            <a:r>
              <a:rPr lang="en-US" sz="2600" dirty="0">
                <a:latin typeface="IBM Plex Mono Text"/>
              </a:rPr>
              <a:t>Pearson = 0.02, p = 0.94</a:t>
            </a:r>
            <a:endParaRPr lang="en-US" sz="2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44714-F52B-2072-2514-00210EB1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65" y="1768258"/>
            <a:ext cx="555182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1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7B42-747F-56DC-5441-593AF8BB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15C9-FD8E-74B4-81F1-C9E15F99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APPENDIX - Age</a:t>
            </a:r>
            <a:endParaRPr lang="es-MX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76BC2F-A991-A2B7-E059-9674BB3C24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IBM Plex Mono Text"/>
              </a:rPr>
              <a:t>Table of the full statistical description concerning the Respondent's age.</a:t>
            </a:r>
            <a:endParaRPr lang="en-US" sz="26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DCEB8A3-5187-3EDD-BF9B-6ACFA7EA17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054" y="1634792"/>
            <a:ext cx="2943869" cy="4633176"/>
          </a:xfrm>
          <a:noFill/>
        </p:spPr>
      </p:pic>
    </p:spTree>
    <p:extLst>
      <p:ext uri="{BB962C8B-B14F-4D97-AF65-F5344CB8AC3E}">
        <p14:creationId xmlns:p14="http://schemas.microsoft.com/office/powerpoint/2010/main" val="1948019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1929-3E34-976F-5FEF-D9CDBE59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04C3-B91D-2AC2-A02A-A1781700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500" dirty="0">
                <a:latin typeface="Century Gothic"/>
              </a:rPr>
              <a:t>APPENDIX – Compensations Ages 25 to 30</a:t>
            </a:r>
            <a:endParaRPr lang="es-MX" sz="3500" dirty="0">
              <a:latin typeface="Century Gothic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1E337D-FD34-1F24-23BF-DCD863BEA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IBM Plex Mono Text"/>
              </a:rPr>
              <a:t>Table of the full statistical description concerning Compensations for ages 25 to 30.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27F8E1-9BC5-D836-5123-ABCFA89490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220" y="1881033"/>
            <a:ext cx="2854092" cy="4755221"/>
          </a:xfrm>
          <a:noFill/>
        </p:spPr>
      </p:pic>
    </p:spTree>
    <p:extLst>
      <p:ext uri="{BB962C8B-B14F-4D97-AF65-F5344CB8AC3E}">
        <p14:creationId xmlns:p14="http://schemas.microsoft.com/office/powerpoint/2010/main" val="2903780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C9E6-946A-E55A-19F1-8EBC91BC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4926-2F87-08E6-54F6-ECC187EE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500" dirty="0">
                <a:latin typeface="Century Gothic"/>
              </a:rPr>
              <a:t>APPENDIX – Compensations Ages 45 to 60</a:t>
            </a:r>
            <a:endParaRPr lang="es-MX" sz="3500" dirty="0">
              <a:latin typeface="Century Gothic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8A920A-B6B7-F839-EE05-7C815EC4C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IBM Plex Mono Text"/>
              </a:rPr>
              <a:t>Table of the full statistical description concerning Compensations for ages 45 to 60.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973B1E9-A341-BBD9-6B2C-FD8EB2D6CA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180" y="2071901"/>
            <a:ext cx="2804720" cy="4571814"/>
          </a:xfrm>
        </p:spPr>
      </p:pic>
    </p:spTree>
    <p:extLst>
      <p:ext uri="{BB962C8B-B14F-4D97-AF65-F5344CB8AC3E}">
        <p14:creationId xmlns:p14="http://schemas.microsoft.com/office/powerpoint/2010/main" val="915363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2F30-908D-34E5-9A60-309BA321A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FA9-29CD-000C-7056-A2136AB6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500" dirty="0">
                <a:latin typeface="Century Gothic"/>
              </a:rPr>
              <a:t>APPENDIX – Compensations Ages 60 to 99</a:t>
            </a:r>
            <a:endParaRPr lang="es-MX" sz="3500" dirty="0">
              <a:latin typeface="Century Gothic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6098B4-3A3D-D999-1758-C5A4C343A4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IBM Plex Mono Text"/>
              </a:rPr>
              <a:t>Table of the full statistical description concerning Compensations for ages 60 to 99.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D7FD77-F977-4A86-0996-ADB8EAF0B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6547" y="1986568"/>
            <a:ext cx="2766616" cy="4554587"/>
          </a:xfrm>
        </p:spPr>
      </p:pic>
    </p:spTree>
    <p:extLst>
      <p:ext uri="{BB962C8B-B14F-4D97-AF65-F5344CB8AC3E}">
        <p14:creationId xmlns:p14="http://schemas.microsoft.com/office/powerpoint/2010/main" val="509468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17276"/>
            <a:ext cx="10489276" cy="4793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AA207B-78FD-F0AE-D828-252E912A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58" y="1423792"/>
            <a:ext cx="5619279" cy="51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1078" y="416448"/>
            <a:ext cx="6395241" cy="54891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latin typeface="IBM Plex Mono Text"/>
              </a:rPr>
              <a:t>Data collected from the 2019 Stack Overflow Survey</a:t>
            </a: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Report organized in two parts:</a:t>
            </a:r>
          </a:p>
          <a:p>
            <a:pPr lvl="1"/>
            <a:r>
              <a:rPr lang="en-US" sz="2200" dirty="0">
                <a:latin typeface="IBM Plex Mono Text"/>
              </a:rPr>
              <a:t>Information about respondents</a:t>
            </a:r>
          </a:p>
          <a:p>
            <a:pPr marL="457200" lvl="1" indent="0">
              <a:buNone/>
            </a:pPr>
            <a:endParaRPr lang="en-US" sz="2200" dirty="0">
              <a:latin typeface="IBM Plex Mono Text"/>
            </a:endParaRPr>
          </a:p>
          <a:p>
            <a:pPr lvl="1"/>
            <a:r>
              <a:rPr lang="en-US" sz="2200" dirty="0">
                <a:latin typeface="IBM Plex Mono Text"/>
              </a:rPr>
              <a:t>Study about the technologies used by respondents</a:t>
            </a: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Statistical Methods used to analyze the data:</a:t>
            </a:r>
            <a:endParaRPr lang="en-US" sz="2200" dirty="0"/>
          </a:p>
          <a:p>
            <a:pPr lvl="1"/>
            <a:r>
              <a:rPr lang="en-US" sz="2200" dirty="0">
                <a:latin typeface="IBM Plex Mono Text"/>
              </a:rPr>
              <a:t>Mean</a:t>
            </a:r>
            <a:endParaRPr lang="en-US" sz="2200">
              <a:ea typeface="Calibri"/>
              <a:cs typeface="Calibri"/>
            </a:endParaRPr>
          </a:p>
          <a:p>
            <a:pPr lvl="1"/>
            <a:r>
              <a:rPr lang="en-US" sz="2200" dirty="0">
                <a:latin typeface="IBM Plex Mono Text"/>
              </a:rPr>
              <a:t>Median</a:t>
            </a:r>
          </a:p>
          <a:p>
            <a:pPr lvl="1"/>
            <a:r>
              <a:rPr lang="en-US" sz="2200" dirty="0">
                <a:latin typeface="IBM Plex Mono Text"/>
              </a:rPr>
              <a:t>Distributions</a:t>
            </a:r>
          </a:p>
          <a:p>
            <a:pPr lvl="1"/>
            <a:r>
              <a:rPr lang="en-US" sz="2200" dirty="0">
                <a:latin typeface="IBM Plex Mono Text"/>
              </a:rPr>
              <a:t>Regressions</a:t>
            </a:r>
          </a:p>
          <a:p>
            <a:endParaRPr lang="en-US" sz="2200" dirty="0">
              <a:latin typeface="IBM Plex Mono Tex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77E37B-F930-3576-3213-A8CCB8F0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1" y="2271935"/>
            <a:ext cx="4597053" cy="3072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305" y="1440118"/>
            <a:ext cx="10525371" cy="4826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F9787-D9BD-B209-7C09-DE54BA42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89" y="1495832"/>
            <a:ext cx="6018905" cy="510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B2AF4-CCF7-2C0E-6ACD-A15112E0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D44B-1DCB-7E94-0EF2-8EA55DD1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9" y="254696"/>
            <a:ext cx="11029123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Average Annual Compensations by developer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A09D-CD1E-99D5-FB1C-3BDD63D8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377978-66F3-6354-5EF4-A063D2DE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49" y="1894325"/>
            <a:ext cx="7974904" cy="37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7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B013-C360-245D-ED6D-7BC4CB80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7685-0A3C-2C2B-2AB8-775D499C5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914400" indent="-914400">
              <a:buAutoNum type="arabicParenR"/>
            </a:pPr>
            <a:r>
              <a:rPr lang="en-US" dirty="0">
                <a:solidFill>
                  <a:srgbClr val="D3D3D3"/>
                </a:solidFill>
                <a:latin typeface="IBM Plex Mono SemiBold"/>
              </a:rPr>
              <a:t>INFORMATION ABOUT THE RESPONDENTS</a:t>
            </a:r>
            <a:endParaRPr lang="en-US" dirty="0">
              <a:solidFill>
                <a:srgbClr val="D3D3D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053A-6744-ED57-F98B-452102CED74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70691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3421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58B2-3738-1710-F700-2C852492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10B3-1B2D-048A-3159-53D507B4F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914400" indent="-914400">
              <a:buAutoNum type="alphaLcParenR"/>
            </a:pPr>
            <a:r>
              <a:rPr lang="en-US" dirty="0">
                <a:solidFill>
                  <a:srgbClr val="D3D3D3"/>
                </a:solidFill>
                <a:latin typeface="IBM Plex Mono SemiBold"/>
              </a:rPr>
              <a:t>Age of Respondents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641B4-2073-7CD9-A4C8-A6669199252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70691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87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71" y="629266"/>
            <a:ext cx="9839304" cy="1469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 OF</a:t>
            </a:r>
            <a:r>
              <a:rPr lang="en-US" dirty="0">
                <a:solidFill>
                  <a:schemeClr val="tx2"/>
                </a:solidFill>
              </a:rPr>
              <a:t> </a:t>
            </a:r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RESPONDENTS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019" y="1961902"/>
            <a:ext cx="4985470" cy="391071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2400" dirty="0"/>
              <a:t>11553 Respondents participated in the survey</a:t>
            </a:r>
          </a:p>
          <a:p>
            <a:pPr marL="285750" indent="-285750"/>
            <a:r>
              <a:rPr lang="en-US" sz="2400" dirty="0"/>
              <a:t>Only 11111 Respondents provided their age</a:t>
            </a:r>
          </a:p>
          <a:p>
            <a:pPr marL="285750" indent="-285750"/>
            <a:r>
              <a:rPr lang="en-US" sz="2400" dirty="0"/>
              <a:t>The ages distribution is right-skewed</a:t>
            </a:r>
          </a:p>
          <a:p>
            <a:pPr marL="285750" indent="-285750"/>
            <a:r>
              <a:rPr lang="en-US" sz="2400" dirty="0"/>
              <a:t>More than 5000 Respondents have over 30 years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7A274B-AC59-D797-E7EC-EDC67E41C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6" y="1850867"/>
            <a:ext cx="5920786" cy="44910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B4122-1077-F1BE-AE82-F629CF8A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3460217A-6CD9-39FD-0EA6-09238375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RESPONDENTS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0A2C-5411-CE74-82B3-E2FF3BAC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endParaRPr lang="en-US" b="1" kern="1200"/>
          </a:p>
          <a:p>
            <a:endParaRPr lang="en-US" b="1" kern="1200"/>
          </a:p>
        </p:txBody>
      </p:sp>
      <p:graphicFrame>
        <p:nvGraphicFramePr>
          <p:cNvPr id="23" name="Text Placeholder 4">
            <a:extLst>
              <a:ext uri="{FF2B5EF4-FFF2-40B4-BE49-F238E27FC236}">
                <a16:creationId xmlns:a16="http://schemas.microsoft.com/office/drawing/2014/main" id="{F3CC3303-8F1E-665D-5157-D45970FDC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8258424"/>
              </p:ext>
            </p:extLst>
          </p:nvPr>
        </p:nvGraphicFramePr>
        <p:xfrm>
          <a:off x="6316691" y="1782476"/>
          <a:ext cx="5460499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0563F25-597F-7796-81B9-E866ED5B4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49" y="1769688"/>
            <a:ext cx="5892995" cy="3688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8630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284</Words>
  <Application>Microsoft Office PowerPoint</Application>
  <PresentationFormat>Panorámica</PresentationFormat>
  <Paragraphs>98</Paragraphs>
  <Slides>51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Celestial</vt:lpstr>
      <vt:lpstr>Analysis of the 2019 StackOverflow Survey</vt:lpstr>
      <vt:lpstr>OUTLINE</vt:lpstr>
      <vt:lpstr>EXECUTIVE SUMMARY</vt:lpstr>
      <vt:lpstr>INTRODUCTION</vt:lpstr>
      <vt:lpstr>METHODOLOGY</vt:lpstr>
      <vt:lpstr>INFORMATION ABOUT THE RESPONDENTS</vt:lpstr>
      <vt:lpstr>Age of Respondents</vt:lpstr>
      <vt:lpstr>AGE OF RESPONDENTS</vt:lpstr>
      <vt:lpstr>AGE OF RESPONDENTS</vt:lpstr>
      <vt:lpstr>B)REMOTE WORK</vt:lpstr>
      <vt:lpstr>REMOTe work by dependents</vt:lpstr>
      <vt:lpstr>REMOTe work by dependents</vt:lpstr>
      <vt:lpstr>Coding as a hobby by dependents</vt:lpstr>
      <vt:lpstr>Coding as a hobby by dependents</vt:lpstr>
      <vt:lpstr>C)Compensation information by age and gender </vt:lpstr>
      <vt:lpstr>ANNUAL COMPENSATIONS BY AGE</vt:lpstr>
      <vt:lpstr>ANNUAL COMPENSATIONS BY GENDER</vt:lpstr>
      <vt:lpstr>D)Developer Type</vt:lpstr>
      <vt:lpstr>Type of Developers</vt:lpstr>
      <vt:lpstr>Presentación de PowerPoint</vt:lpstr>
      <vt:lpstr>Relationship between Age and Code Review</vt:lpstr>
      <vt:lpstr>Presentación de PowerPoint</vt:lpstr>
      <vt:lpstr>2)INFORMATION ABOUT THECHNLOGIES USED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Trend</vt:lpstr>
      <vt:lpstr>Demographics</vt:lpstr>
      <vt:lpstr>Demographics</vt:lpstr>
      <vt:lpstr>DISCUSSION</vt:lpstr>
      <vt:lpstr>DISCUSSION – Age and habits of respondents</vt:lpstr>
      <vt:lpstr>DISCUSSION – Annual Compensations</vt:lpstr>
      <vt:lpstr>DISCUSSION – Professional vs non-professional developers</vt:lpstr>
      <vt:lpstr>DISCUSSION – Technologies used</vt:lpstr>
      <vt:lpstr>OVERALL FINDINGS &amp; IMPLICATIONS</vt:lpstr>
      <vt:lpstr>CONCLUSION</vt:lpstr>
      <vt:lpstr>Additional value</vt:lpstr>
      <vt:lpstr>Presentación de PowerPoint</vt:lpstr>
      <vt:lpstr>ANNUAL COMPENSATIONS BY AGES 25 TO 30</vt:lpstr>
      <vt:lpstr>ANNUAL COMPENSATIONS BY AGES 45 TO 60</vt:lpstr>
      <vt:lpstr>ANNUAL COMPENSATIONS BY AGES 60 TO 99</vt:lpstr>
      <vt:lpstr>APPENDIX - Age</vt:lpstr>
      <vt:lpstr>APPENDIX – Compensations Ages 25 to 30</vt:lpstr>
      <vt:lpstr>APPENDIX – Compensations Ages 45 to 60</vt:lpstr>
      <vt:lpstr>APPENDIX – Compensations Ages 60 to 99</vt:lpstr>
      <vt:lpstr> JOB POSTINGS</vt:lpstr>
      <vt:lpstr>POPULAR LANGUAGES</vt:lpstr>
      <vt:lpstr>Average Annual Compensations by developer 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Alejandro Segovia Mera</cp:lastModifiedBy>
  <cp:revision>1501</cp:revision>
  <dcterms:created xsi:type="dcterms:W3CDTF">2020-10-28T18:29:43Z</dcterms:created>
  <dcterms:modified xsi:type="dcterms:W3CDTF">2024-01-14T20:31:27Z</dcterms:modified>
</cp:coreProperties>
</file>